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660" r:id="rId2"/>
    <p:sldMasterId id="2147483696" r:id="rId3"/>
    <p:sldMasterId id="2147483678" r:id="rId4"/>
  </p:sldMasterIdLst>
  <p:sldIdLst>
    <p:sldId id="256" r:id="rId5"/>
    <p:sldId id="257" r:id="rId6"/>
    <p:sldId id="303" r:id="rId7"/>
    <p:sldId id="334" r:id="rId8"/>
    <p:sldId id="335" r:id="rId9"/>
    <p:sldId id="305" r:id="rId10"/>
    <p:sldId id="317" r:id="rId11"/>
    <p:sldId id="336" r:id="rId12"/>
    <p:sldId id="337" r:id="rId13"/>
    <p:sldId id="338" r:id="rId14"/>
    <p:sldId id="339" r:id="rId15"/>
    <p:sldId id="340" r:id="rId16"/>
    <p:sldId id="351" r:id="rId17"/>
    <p:sldId id="350" r:id="rId18"/>
    <p:sldId id="352" r:id="rId19"/>
    <p:sldId id="353" r:id="rId20"/>
    <p:sldId id="341" r:id="rId21"/>
    <p:sldId id="333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277" r:id="rId30"/>
    <p:sldId id="319" r:id="rId31"/>
    <p:sldId id="354" r:id="rId32"/>
    <p:sldId id="322" r:id="rId33"/>
    <p:sldId id="324" r:id="rId34"/>
    <p:sldId id="325" r:id="rId35"/>
    <p:sldId id="326" r:id="rId36"/>
    <p:sldId id="355" r:id="rId37"/>
    <p:sldId id="329" r:id="rId38"/>
    <p:sldId id="349" r:id="rId39"/>
    <p:sldId id="332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C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576" autoAdjust="0"/>
  </p:normalViewPr>
  <p:slideViewPr>
    <p:cSldViewPr>
      <p:cViewPr>
        <p:scale>
          <a:sx n="66" d="100"/>
          <a:sy n="66" d="100"/>
        </p:scale>
        <p:origin x="-150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571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063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42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>
              <a:defRPr sz="3600"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86863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Click to edit Master text styles</a:t>
            </a:r>
          </a:p>
          <a:p>
            <a:pPr marL="27622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Second level</a:t>
            </a:r>
          </a:p>
          <a:p>
            <a:pPr marL="276225" lvl="2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Third level</a:t>
            </a:r>
          </a:p>
          <a:p>
            <a:pPr marL="276225" lvl="3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Fourth level</a:t>
            </a:r>
          </a:p>
          <a:p>
            <a:pPr marL="276225" lvl="4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916025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view picture and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40475"/>
            <a:ext cx="3657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spcAft>
                <a:spcPts val="2000"/>
              </a:spcAft>
              <a:buNone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500"/>
              </a:spcBef>
              <a:spcAft>
                <a:spcPts val="2000"/>
              </a:spcAft>
              <a:buNone/>
              <a:defRPr/>
            </a:lvl2pPr>
            <a:lvl3pPr indent="0">
              <a:spcBef>
                <a:spcPts val="500"/>
              </a:spcBef>
              <a:spcAft>
                <a:spcPts val="2000"/>
              </a:spcAft>
              <a:buNone/>
              <a:defRPr/>
            </a:lvl3pPr>
            <a:lvl4pPr indent="0">
              <a:spcBef>
                <a:spcPts val="500"/>
              </a:spcBef>
              <a:spcAft>
                <a:spcPts val="2000"/>
              </a:spcAft>
              <a:buNone/>
              <a:defRPr/>
            </a:lvl4pPr>
            <a:lvl5pPr indent="0">
              <a:spcBef>
                <a:spcPts val="500"/>
              </a:spcBef>
              <a:spcAft>
                <a:spcPts val="20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1492362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sson 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8100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dirty="0"/>
              <a:t>Click </a:t>
            </a:r>
            <a:r>
              <a:rPr lang="en-US" dirty="0" err="1"/>
              <a:t>tffeeo</a:t>
            </a:r>
            <a:r>
              <a:rPr lang="en-US" dirty="0"/>
              <a:t>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8243075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and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990309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 and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2102603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 and text, lis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7544973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 and text, callout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Clr>
                <a:schemeClr val="accent6"/>
              </a:buClr>
              <a:buFont typeface="Arial" pitchFamily="34" charset="0"/>
              <a:buNone/>
              <a:defRPr sz="1600"/>
            </a:lvl2pPr>
            <a:lvl3pPr marL="914400" indent="0">
              <a:buClr>
                <a:schemeClr val="accent6"/>
              </a:buClr>
              <a:buFont typeface="Arial" pitchFamily="34" charset="0"/>
              <a:buNone/>
              <a:defRPr sz="1600"/>
            </a:lvl3pPr>
            <a:lvl4pPr marL="1371600" indent="0">
              <a:buClr>
                <a:schemeClr val="accent6"/>
              </a:buClr>
              <a:buFont typeface="Arial" pitchFamily="34" charset="0"/>
              <a:buNone/>
              <a:defRPr sz="1600"/>
            </a:lvl4pPr>
            <a:lvl5pPr marL="1828800" indent="0">
              <a:buClr>
                <a:schemeClr val="accent6"/>
              </a:buClr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9974193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57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>
              <a:buClr>
                <a:schemeClr val="accent6"/>
              </a:buClr>
              <a:buFont typeface="Arial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>
              <a:buClr>
                <a:schemeClr val="accent6"/>
              </a:buClr>
              <a:buFont typeface="Arial" pitchFamily="34" charset="0"/>
              <a:buChar char="•"/>
              <a:defRPr sz="20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67018728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ggestions for practic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57250" indent="-45720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7300" indent="-34290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171700" indent="-3429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Click to edit Master text styles</a:t>
            </a:r>
          </a:p>
          <a:p>
            <a:pPr marL="27622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Second level</a:t>
            </a:r>
          </a:p>
          <a:p>
            <a:pPr marL="276225" lvl="2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Third level</a:t>
            </a:r>
          </a:p>
          <a:p>
            <a:pPr marL="276225" lvl="3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Fourth level</a:t>
            </a:r>
          </a:p>
          <a:p>
            <a:pPr marL="276225" lvl="4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>
              <a:buNone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137639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st question, optional answer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5299479"/>
      </p:ext>
    </p:extLst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st answer, explana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6676913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RC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66608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875288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455358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764786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497796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E3FB-34AB-43DD-B87D-170B078DD21C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DD44A-C7DE-4206-8D8E-DDF79FE434D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0475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8568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E3FB-34AB-43DD-B87D-170B078DD21C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DD44A-C7DE-4206-8D8E-DDF79FE434D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75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E3FB-34AB-43DD-B87D-170B078DD21C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DD44A-C7DE-4206-8D8E-DDF79FE434D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7072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E3FB-34AB-43DD-B87D-170B078DD21C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DD44A-C7DE-4206-8D8E-DDF79FE434D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2893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E3FB-34AB-43DD-B87D-170B078DD21C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DD44A-C7DE-4206-8D8E-DDF79FE434D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21716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E3FB-34AB-43DD-B87D-170B078DD21C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DD44A-C7DE-4206-8D8E-DDF79FE434D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9724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E3FB-34AB-43DD-B87D-170B078DD21C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DD44A-C7DE-4206-8D8E-DDF79FE434D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3218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E3FB-34AB-43DD-B87D-170B078DD21C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DD44A-C7DE-4206-8D8E-DDF79FE434D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7835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E3FB-34AB-43DD-B87D-170B078DD21C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DD44A-C7DE-4206-8D8E-DDF79FE434D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46100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E3FB-34AB-43DD-B87D-170B078DD21C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DD44A-C7DE-4206-8D8E-DDF79FE434D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5120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E3FB-34AB-43DD-B87D-170B078DD21C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DD44A-C7DE-4206-8D8E-DDF79FE434D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6770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904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>
              <a:defRPr sz="3600"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C970-A8C5-437A-A738-96AE992E62A7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Create your first PowerPoint 2010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Click to edit Master text styles</a:t>
            </a:r>
          </a:p>
          <a:p>
            <a:pPr marL="27622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Second level</a:t>
            </a:r>
          </a:p>
          <a:p>
            <a:pPr marL="276225" lvl="2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Third level</a:t>
            </a:r>
          </a:p>
          <a:p>
            <a:pPr marL="276225" lvl="3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Fourth level</a:t>
            </a:r>
          </a:p>
          <a:p>
            <a:pPr marL="276225" lvl="4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66B3E-1B26-416B-8488-3DAC1674CC45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Create your first PowerPoint 2010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09941-499B-4964-A27D-BE763AF3E26E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Create your first PowerPoint 2010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spcAft>
                <a:spcPts val="2000"/>
              </a:spcAft>
              <a:buNone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500"/>
              </a:spcBef>
              <a:spcAft>
                <a:spcPts val="2000"/>
              </a:spcAft>
              <a:buNone/>
              <a:defRPr/>
            </a:lvl2pPr>
            <a:lvl3pPr indent="0">
              <a:spcBef>
                <a:spcPts val="500"/>
              </a:spcBef>
              <a:spcAft>
                <a:spcPts val="2000"/>
              </a:spcAft>
              <a:buNone/>
              <a:defRPr/>
            </a:lvl3pPr>
            <a:lvl4pPr indent="0">
              <a:spcBef>
                <a:spcPts val="500"/>
              </a:spcBef>
              <a:spcAft>
                <a:spcPts val="2000"/>
              </a:spcAft>
              <a:buNone/>
              <a:defRPr/>
            </a:lvl4pPr>
            <a:lvl5pPr indent="0">
              <a:spcBef>
                <a:spcPts val="500"/>
              </a:spcBef>
              <a:spcAft>
                <a:spcPts val="20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19B0-E17E-44C1-B9B9-17FDB183AEC9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Create your first PowerPoint 2010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4655-11B7-4E63-A042-F608CFBFAA9B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Create your first PowerPoint 2010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4E2E-E573-43B8-883E-06CD085E9CF3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Create your first PowerPoint 2010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47B9C-7923-457A-9CB0-43B831E60851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Create your first PowerPoint 2010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5229A-60AB-447B-8E6A-F497AC1F75A2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Create your first PowerPoint 2010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Clr>
                <a:schemeClr val="accent6"/>
              </a:buClr>
              <a:buFont typeface="Arial" pitchFamily="34" charset="0"/>
              <a:buNone/>
              <a:defRPr sz="1600"/>
            </a:lvl2pPr>
            <a:lvl3pPr marL="914400" indent="0">
              <a:buClr>
                <a:schemeClr val="accent6"/>
              </a:buClr>
              <a:buFont typeface="Arial" pitchFamily="34" charset="0"/>
              <a:buNone/>
              <a:defRPr sz="1600"/>
            </a:lvl3pPr>
            <a:lvl4pPr marL="1371600" indent="0">
              <a:buClr>
                <a:schemeClr val="accent6"/>
              </a:buClr>
              <a:buFont typeface="Arial" pitchFamily="34" charset="0"/>
              <a:buNone/>
              <a:defRPr sz="1600"/>
            </a:lvl4pPr>
            <a:lvl5pPr marL="1828800" indent="0">
              <a:buClr>
                <a:schemeClr val="accent6"/>
              </a:buClr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A962-2912-4257-989D-2C39FF3FC47E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Create your first PowerPoint 2010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>
              <a:buClr>
                <a:schemeClr val="accent6"/>
              </a:buClr>
              <a:buFont typeface="Arial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>
              <a:buClr>
                <a:schemeClr val="accent6"/>
              </a:buClr>
              <a:buFont typeface="Arial" pitchFamily="34" charset="0"/>
              <a:buChar char="•"/>
              <a:defRPr sz="20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57250" indent="-45720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7300" indent="-34290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171700" indent="-3429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Click to edit Master text styles</a:t>
            </a:r>
          </a:p>
          <a:p>
            <a:pPr marL="27622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Second level</a:t>
            </a:r>
          </a:p>
          <a:p>
            <a:pPr marL="276225" lvl="2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Third level</a:t>
            </a:r>
          </a:p>
          <a:p>
            <a:pPr marL="276225" lvl="3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Fourth level</a:t>
            </a:r>
          </a:p>
          <a:p>
            <a:pPr marL="276225" lvl="4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7E55-1D93-4484-AA3E-5585F7731BC3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r>
              <a:rPr lang="en-US" dirty="0"/>
              <a:t>Create your first PowerPoint 2010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>
              <a:buNone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7637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90BC-723C-4FB3-8C11-67F71CDE99B9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r>
              <a:rPr lang="en-US" dirty="0"/>
              <a:t>Create your first PowerPoint 2010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088B-3A13-4E3B-ABD8-E0FC37413331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r>
              <a:rPr lang="en-US" dirty="0"/>
              <a:t>Create your first PowerPoint 2010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AA9A-7466-47A6-A386-2314BC2081FA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r>
              <a:rPr lang="en-US" dirty="0"/>
              <a:t>Create your first PowerPoint 2010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144CD-90ED-465D-95C5-1A25CE79A79B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r>
              <a:rPr lang="en-US" dirty="0"/>
              <a:t>Create your first PowerPoint 2010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62143-E368-479F-8DE8-193E9B1BC6B9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r>
              <a:rPr lang="en-US" dirty="0"/>
              <a:t>Create your first PowerPoint 2010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2DB1-2525-45E5-8750-281023C0E2EB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r>
              <a:rPr lang="en-US" dirty="0"/>
              <a:t>Create your first PowerPoint 2010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5F9E-C34B-479F-AA91-45F4006FD31D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356350"/>
            <a:ext cx="4038600" cy="365125"/>
          </a:xfrm>
        </p:spPr>
        <p:txBody>
          <a:bodyPr/>
          <a:lstStyle/>
          <a:p>
            <a:r>
              <a:rPr lang="en-US" dirty="0"/>
              <a:t>Create your first PowerPoint 2010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39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9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77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68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4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92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0E3FB-34AB-43DD-B87D-170B078DD21C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DD44A-C7DE-4206-8D8E-DDF79FE434D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429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78CCD3F1-C6E7-4C60-9A12-FA2AA827434C}" type="datetime1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Create your first PowerPoint 2010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ransition spd="slow">
    <p:wipe dir="d"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Ulcer, Sinus&amp; Fistula</a:t>
            </a:r>
            <a:r>
              <a:rPr lang="en-US" sz="8800" dirty="0">
                <a:solidFill>
                  <a:srgbClr val="0070C0"/>
                </a:solidFill>
                <a:latin typeface="Pristina" pitchFamily="66" charset="0"/>
              </a:rPr>
              <a:t/>
            </a:r>
            <a:br>
              <a:rPr lang="en-US" sz="8800" dirty="0">
                <a:solidFill>
                  <a:srgbClr val="0070C0"/>
                </a:solidFill>
                <a:latin typeface="Pristina" pitchFamily="66" charset="0"/>
              </a:rPr>
            </a:br>
            <a:endParaRPr lang="en-IN" sz="8800" dirty="0">
              <a:solidFill>
                <a:srgbClr val="0070C0"/>
              </a:solidFill>
              <a:latin typeface="Pristi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5644" y="3633960"/>
            <a:ext cx="7003860" cy="1609504"/>
          </a:xfrm>
        </p:spPr>
        <p:txBody>
          <a:bodyPr>
            <a:normAutofit/>
          </a:bodyPr>
          <a:lstStyle/>
          <a:p>
            <a:r>
              <a:rPr lang="en-IN" sz="3600" b="1" dirty="0">
                <a:solidFill>
                  <a:srgbClr val="C00000"/>
                </a:solidFill>
              </a:rPr>
              <a:t>           By:</a:t>
            </a:r>
            <a:r>
              <a:rPr lang="en-US" sz="3600" b="1" dirty="0">
                <a:solidFill>
                  <a:srgbClr val="C00000"/>
                </a:solidFill>
              </a:rPr>
              <a:t> Dr.</a:t>
            </a:r>
            <a:r>
              <a:rPr lang="en-IN" sz="3600" b="1" dirty="0">
                <a:solidFill>
                  <a:srgbClr val="C00000"/>
                </a:solidFill>
              </a:rPr>
              <a:t> </a:t>
            </a:r>
            <a:r>
              <a:rPr lang="en-IN" sz="3600" b="1" dirty="0" err="1">
                <a:solidFill>
                  <a:srgbClr val="C00000"/>
                </a:solidFill>
              </a:rPr>
              <a:t>IBRAHIM</a:t>
            </a:r>
            <a:r>
              <a:rPr lang="en-IN" sz="3600" b="1" dirty="0">
                <a:solidFill>
                  <a:srgbClr val="C00000"/>
                </a:solidFill>
              </a:rPr>
              <a:t> FALIH</a:t>
            </a:r>
            <a:r>
              <a:rPr lang="en-US" sz="3600" b="1" dirty="0">
                <a:solidFill>
                  <a:srgbClr val="C00000"/>
                </a:solidFill>
              </a:rPr>
              <a:t> NOORI</a:t>
            </a:r>
            <a:endParaRPr lang="en-IN" sz="3600" b="1" dirty="0">
              <a:solidFill>
                <a:srgbClr val="C00000"/>
              </a:solidFill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72869"/>
      </p:ext>
    </p:extLst>
  </p:cSld>
  <p:clrMapOvr>
    <a:masterClrMapping/>
  </p:clrMapOvr>
  <p:transition spd="slow" advTm="742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82AC63-F9EB-F84B-BAA0-CF32A600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68"/>
            <a:ext cx="7886700" cy="565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1- Clinical Classification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11FAD9-8B31-2A40-B9BF-5B361279E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079" y="1458614"/>
            <a:ext cx="8449901" cy="4740495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ꖜ䀩꒐䀩"/>
            </a:pP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Spreading Ulcer:</a:t>
            </a:r>
            <a:r>
              <a:rPr lang="en-US" b="1" dirty="0"/>
              <a:t> surrounded skin is inflamed, floor is covered by slough, purulent discharge and no evidence of granulation tissue.</a:t>
            </a:r>
          </a:p>
          <a:p>
            <a:pPr algn="just">
              <a:buFont typeface="Wingdings" pitchFamily="2" charset="2"/>
              <a:buChar char="Øꖜ䀩꒐䀩"/>
            </a:pPr>
            <a:endParaRPr lang="en-US" b="1" dirty="0"/>
          </a:p>
          <a:p>
            <a:pPr algn="just">
              <a:buFont typeface="Wingdings" pitchFamily="2" charset="2"/>
              <a:buChar char="Øꖜ䀩꒐䀩"/>
            </a:pP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Healing ulcer:</a:t>
            </a:r>
            <a:r>
              <a:rPr lang="en-US" sz="3600" b="1" dirty="0"/>
              <a:t> </a:t>
            </a:r>
            <a:r>
              <a:rPr lang="en-US" b="1" dirty="0"/>
              <a:t>surrounding skin not inflamed, floor covered with granulation tissue, slight serous discharge.</a:t>
            </a:r>
          </a:p>
          <a:p>
            <a:pPr algn="just">
              <a:buFont typeface="Wingdings" pitchFamily="2" charset="2"/>
              <a:buChar char="Øꖜ䀩꒐䀩"/>
            </a:pPr>
            <a:endParaRPr lang="en-US" b="1" dirty="0"/>
          </a:p>
          <a:p>
            <a:pPr algn="just">
              <a:buFont typeface="Wingdings" pitchFamily="2" charset="2"/>
              <a:buChar char="Øꖜ䀩꒐䀩"/>
            </a:pP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Callous ulcer:</a:t>
            </a:r>
            <a:r>
              <a:rPr lang="en-US" sz="3600" b="1" dirty="0"/>
              <a:t> </a:t>
            </a:r>
            <a:r>
              <a:rPr lang="en-US" b="1" dirty="0"/>
              <a:t>pale granulation tissue,induration at the base and show no tendency towards healing.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1172"/>
      </p:ext>
    </p:extLst>
  </p:cSld>
  <p:clrMapOvr>
    <a:masterClrMapping/>
  </p:clrMapOvr>
  <p:transition spd="slow" advTm="1443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0EAEDE-6D85-7A4D-A241-47C212C3F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2930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2- Pathological Classification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257B5B-254B-CA47-A0DD-BD3AFEFA9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75" y="817327"/>
            <a:ext cx="8349307" cy="5670990"/>
          </a:xfrm>
        </p:spPr>
        <p:txBody>
          <a:bodyPr/>
          <a:lstStyle/>
          <a:p>
            <a:pPr algn="just">
              <a:buFont typeface="Wingdings" pitchFamily="2" charset="2"/>
              <a:buChar char="Øꖜ䀩꒐䀩"/>
            </a:pPr>
            <a:r>
              <a:rPr lang="en-US" sz="3600" b="1" dirty="0">
                <a:solidFill>
                  <a:srgbClr val="C00000"/>
                </a:solidFill>
              </a:rPr>
              <a:t> Non-specific ulcer:</a:t>
            </a:r>
            <a:r>
              <a:rPr lang="en-US" b="1" dirty="0"/>
              <a:t> like traumatic ulcer,arterial ulcer, venous ulcer, trophic ulcer, diabetic ulcer, ulcer due to anemia and malnutrition and miscellaneous ulcer.</a:t>
            </a:r>
          </a:p>
          <a:p>
            <a:pPr algn="just">
              <a:buFont typeface="Wingdings" pitchFamily="2" charset="2"/>
              <a:buChar char="Øꖜ䀩꒐䀩"/>
            </a:pPr>
            <a:endParaRPr lang="en-US" b="1" dirty="0"/>
          </a:p>
          <a:p>
            <a:pPr algn="just">
              <a:buFont typeface="Wingdings" pitchFamily="2" charset="2"/>
              <a:buChar char="Øꖜ䀩꒐䀩"/>
            </a:pPr>
            <a:r>
              <a:rPr lang="en-US" b="1" dirty="0"/>
              <a:t> </a:t>
            </a:r>
            <a:r>
              <a:rPr lang="en-US" sz="3600" b="1" dirty="0">
                <a:solidFill>
                  <a:srgbClr val="C00000"/>
                </a:solidFill>
              </a:rPr>
              <a:t>Specific ulcer: </a:t>
            </a:r>
            <a:r>
              <a:rPr lang="en-US" b="1" dirty="0"/>
              <a:t>like tuberculous ulcer,</a:t>
            </a:r>
            <a:r>
              <a:rPr lang="en-US" b="1" dirty="0" err="1"/>
              <a:t>syphlitic</a:t>
            </a:r>
            <a:r>
              <a:rPr lang="en-US" b="1" dirty="0"/>
              <a:t> ulcer, </a:t>
            </a:r>
            <a:r>
              <a:rPr lang="en-US" b="1" dirty="0" err="1"/>
              <a:t>actinomycosis</a:t>
            </a:r>
            <a:r>
              <a:rPr lang="en-US" b="1" dirty="0"/>
              <a:t> ulcer and </a:t>
            </a:r>
            <a:r>
              <a:rPr lang="en-US" b="1" dirty="0" err="1"/>
              <a:t>Meleneys</a:t>
            </a:r>
            <a:r>
              <a:rPr lang="en-US" b="1" dirty="0"/>
              <a:t> ulcer.</a:t>
            </a:r>
          </a:p>
          <a:p>
            <a:pPr algn="just">
              <a:buFont typeface="Wingdings" pitchFamily="2" charset="2"/>
              <a:buChar char="Øꖜ䀩꒐䀩"/>
            </a:pPr>
            <a:endParaRPr lang="en-US" b="1" dirty="0"/>
          </a:p>
          <a:p>
            <a:pPr algn="just">
              <a:buFont typeface="Wingdings" pitchFamily="2" charset="2"/>
              <a:buChar char="Øꖜ䀩꒐䀩"/>
            </a:pPr>
            <a:r>
              <a:rPr lang="en-US" b="1" dirty="0"/>
              <a:t> </a:t>
            </a:r>
            <a:r>
              <a:rPr lang="en-US" sz="3600" b="1" dirty="0">
                <a:solidFill>
                  <a:srgbClr val="C00000"/>
                </a:solidFill>
              </a:rPr>
              <a:t>Malignant ulcer:</a:t>
            </a:r>
            <a:r>
              <a:rPr lang="en-US" b="1" dirty="0"/>
              <a:t> </a:t>
            </a:r>
            <a:r>
              <a:rPr lang="en-US" b="1" dirty="0" err="1"/>
              <a:t>sequamous</a:t>
            </a:r>
            <a:r>
              <a:rPr lang="en-US" b="1" dirty="0"/>
              <a:t> and carcinomatous ulcer, rodent ulcer, and melanotic ulcer. 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24584"/>
      </p:ext>
    </p:extLst>
  </p:cSld>
  <p:clrMapOvr>
    <a:masterClrMapping/>
  </p:clrMapOvr>
  <p:transition spd="slow" advTm="3531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A2F044-130C-844B-8BDC-8C29CBF5A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85" y="125744"/>
            <a:ext cx="8892515" cy="62871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Wagner‘s grading/ classification of ulcer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CF2D43-D34F-8F49-9190-3858A7D0A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65" y="1408317"/>
            <a:ext cx="8676300" cy="4655478"/>
          </a:xfrm>
        </p:spPr>
        <p:txBody>
          <a:bodyPr>
            <a:no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 Grade 0-</a:t>
            </a:r>
            <a:r>
              <a:rPr lang="en-US" sz="3200" b="1" dirty="0"/>
              <a:t> pre- ulcerative lesion/ healed ulcer.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</a:rPr>
              <a:t> Grade 1</a:t>
            </a:r>
            <a:r>
              <a:rPr lang="en-US" sz="3200" b="1" dirty="0"/>
              <a:t>- superficial ulcer.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</a:rPr>
              <a:t> Grade 2-</a:t>
            </a:r>
            <a:r>
              <a:rPr lang="en-US" sz="3200" b="1" dirty="0"/>
              <a:t>  ulcer deeper to subcutaneous tissue exposing the soft tissues or bone.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</a:rPr>
              <a:t> Grade 3- </a:t>
            </a:r>
            <a:r>
              <a:rPr lang="en-US" sz="3200" b="1" dirty="0"/>
              <a:t> formation underneath / osteomyelitis.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</a:rPr>
              <a:t> Grade 4-</a:t>
            </a:r>
            <a:r>
              <a:rPr lang="en-US" sz="3200" b="1" dirty="0"/>
              <a:t> gangrene of part of tissue/ limb/ foot.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</a:rPr>
              <a:t>Grade 5-</a:t>
            </a:r>
            <a:r>
              <a:rPr lang="en-US" sz="3200" b="1" dirty="0"/>
              <a:t>  gangrene of entire one area/ foot.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90544"/>
      </p:ext>
    </p:extLst>
  </p:cSld>
  <p:clrMapOvr>
    <a:masterClrMapping/>
  </p:clrMapOvr>
  <p:transition spd="slow" advTm="5964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BF3DAC9-5882-7046-B574-39EE6423B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603565"/>
            <a:ext cx="3868340" cy="66643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Venous Ulcer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42C61539-CD25-2146-AF0A-3E2315614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603566"/>
            <a:ext cx="3887391" cy="66643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Ischemic Ulcer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C17AD458-8311-3A42-8588-6081D95476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77814" y="1534060"/>
            <a:ext cx="3859118" cy="3596238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xmlns="" id="{F5C315C0-00F4-5C48-85B2-A8865937D9F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29150" y="1534061"/>
            <a:ext cx="3887788" cy="3596238"/>
          </a:xfrm>
          <a:prstGeom prst="rect">
            <a:avLst/>
          </a:prstGeom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4001"/>
      </p:ext>
    </p:extLst>
  </p:cSld>
  <p:clrMapOvr>
    <a:masterClrMapping/>
  </p:clrMapOvr>
  <p:transition spd="slow" advTm="1658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FFBE524-7D1F-594F-84B7-56CF46D9C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779604"/>
            <a:ext cx="3868340" cy="90155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Trophic Ulcer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5F0B1969-B6B1-9043-94CF-2D8E285A7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917921"/>
            <a:ext cx="3887391" cy="76324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Diabetic Ulcer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A128DC7A-4919-4F43-A182-D25964801E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76635" y="1835842"/>
            <a:ext cx="3948316" cy="4353821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xmlns="" id="{3589D1E7-A653-0C4F-8519-08FC6BD5D0A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29149" y="1936437"/>
            <a:ext cx="4097385" cy="4253226"/>
          </a:xfrm>
          <a:prstGeom prst="rect">
            <a:avLst/>
          </a:prstGeom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26130"/>
      </p:ext>
    </p:extLst>
  </p:cSld>
  <p:clrMapOvr>
    <a:masterClrMapping/>
  </p:clrMapOvr>
  <p:transition spd="slow" advTm="1477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32A5BD-3B9F-C847-B27B-03A562BF3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993367"/>
            <a:ext cx="3868340" cy="85505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Basal Cell carcinoma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582C072-C268-A647-A5BE-C21CE43A3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829902"/>
            <a:ext cx="4084810" cy="1018515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Squamous cell carcinoma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F08C08B6-8B36-034B-8B88-FC693BBD00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63465" y="2162771"/>
            <a:ext cx="4184619" cy="3935743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xmlns="" id="{E7ACB8D4-57BB-D741-A7C8-F690A30FE79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29149" y="2162772"/>
            <a:ext cx="4323721" cy="3935743"/>
          </a:xfrm>
          <a:prstGeom prst="rect">
            <a:avLst/>
          </a:prstGeom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20902"/>
      </p:ext>
    </p:extLst>
  </p:cSld>
  <p:clrMapOvr>
    <a:masterClrMapping/>
  </p:clrMapOvr>
  <p:transition spd="slow" advTm="906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9EFE55-969A-B443-9318-3EA69EFC2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704158"/>
            <a:ext cx="3868340" cy="97700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Melanotic Ulcer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E31B211-C65C-CE40-9139-200659FED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930495"/>
            <a:ext cx="3887391" cy="750668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</a:rPr>
              <a:t>Marjolin</a:t>
            </a:r>
            <a:r>
              <a:rPr lang="en-US" sz="2800" dirty="0">
                <a:solidFill>
                  <a:srgbClr val="C00000"/>
                </a:solidFill>
              </a:rPr>
              <a:t> Ulcer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10977F9C-D6F3-1142-AC8D-34F1873B05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76225" y="2253152"/>
            <a:ext cx="4222750" cy="3707421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07CB5FAB-8ED2-5344-9D68-8B1AD69C51C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816474" y="2253152"/>
            <a:ext cx="4174119" cy="3707421"/>
          </a:xfrm>
          <a:prstGeom prst="rect">
            <a:avLst/>
          </a:prstGeom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79751"/>
      </p:ext>
    </p:extLst>
  </p:cSld>
  <p:clrMapOvr>
    <a:masterClrMapping/>
  </p:clrMapOvr>
  <p:transition spd="slow" advTm="1124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53FBD-09F5-7649-A57E-B82AFD2D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85" y="100594"/>
            <a:ext cx="8927723" cy="100594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The natural history of ulcer consists of 3 phases.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A8456-E4E8-2841-BE0C-0ABB9EC15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653" y="1106535"/>
            <a:ext cx="8449901" cy="5070428"/>
          </a:xfrm>
        </p:spPr>
        <p:txBody>
          <a:bodyPr>
            <a:normAutofit fontScale="92500" lnSpcReduction="10000"/>
          </a:bodyPr>
          <a:lstStyle/>
          <a:p>
            <a:pPr algn="just"/>
            <a:endParaRPr lang="en-US" sz="3200" b="1" dirty="0"/>
          </a:p>
          <a:p>
            <a:pPr algn="just">
              <a:buNone/>
            </a:pPr>
            <a:r>
              <a:rPr lang="en-US" sz="3200" b="1" dirty="0"/>
              <a:t>   </a:t>
            </a:r>
            <a:r>
              <a:rPr lang="en-US" sz="3200" b="1" dirty="0">
                <a:solidFill>
                  <a:srgbClr val="FF0000"/>
                </a:solidFill>
              </a:rPr>
              <a:t>Stage of extension</a:t>
            </a:r>
            <a:r>
              <a:rPr lang="en-US" sz="2800" b="1" dirty="0"/>
              <a:t>: ulcer is spreading, floor is covered by slough, purulent or bloody discharge, the edges are inflamed and edematous.</a:t>
            </a:r>
          </a:p>
          <a:p>
            <a:pPr algn="just">
              <a:buNone/>
            </a:pPr>
            <a:endParaRPr lang="en-US" sz="2800" b="1" dirty="0"/>
          </a:p>
          <a:p>
            <a:pPr algn="just">
              <a:buNone/>
            </a:pPr>
            <a:r>
              <a:rPr lang="en-US" sz="3200" b="1" dirty="0"/>
              <a:t>   </a:t>
            </a:r>
            <a:r>
              <a:rPr lang="en-US" sz="3200" b="1" dirty="0">
                <a:solidFill>
                  <a:srgbClr val="FF0000"/>
                </a:solidFill>
              </a:rPr>
              <a:t>Stage of transition</a:t>
            </a:r>
            <a:r>
              <a:rPr lang="en-US" sz="2800" b="1" dirty="0"/>
              <a:t>: separation of slough, red granulation,  serous discharge, appearance of granulation tissue, base is less indurated. </a:t>
            </a:r>
          </a:p>
          <a:p>
            <a:pPr algn="just">
              <a:buNone/>
            </a:pPr>
            <a:endParaRPr lang="en-US" sz="2800" b="1" dirty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en-US" sz="2800" b="1" dirty="0">
                <a:solidFill>
                  <a:srgbClr val="FF0000"/>
                </a:solidFill>
              </a:rPr>
              <a:t>   </a:t>
            </a:r>
            <a:r>
              <a:rPr lang="en-US" sz="3600" b="1" dirty="0">
                <a:solidFill>
                  <a:srgbClr val="FF0000"/>
                </a:solidFill>
              </a:rPr>
              <a:t>Stage of healing</a:t>
            </a:r>
            <a:r>
              <a:rPr lang="en-US" sz="2800" b="1" dirty="0"/>
              <a:t>: granulation tissues becomes fibrous tissue, spread of epithelium across the lesion, formation of the scar.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44837"/>
      </p:ext>
    </p:extLst>
  </p:cSld>
  <p:clrMapOvr>
    <a:masterClrMapping/>
  </p:clrMapOvr>
  <p:transition spd="slow" advTm="2746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111BBF-E864-4A48-B082-3E09C4368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4247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Margins of Healing Ulcer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7CCCEE-9CC1-F840-AF7D-597C5C8D5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525" y="842476"/>
            <a:ext cx="8625940" cy="5696138"/>
          </a:xfrm>
        </p:spPr>
        <p:txBody>
          <a:bodyPr/>
          <a:lstStyle/>
          <a:p>
            <a:pPr algn="just"/>
            <a:r>
              <a:rPr lang="en-US" sz="3600" b="1" dirty="0">
                <a:solidFill>
                  <a:srgbClr val="C00000"/>
                </a:solidFill>
              </a:rPr>
              <a:t>1- outer white zone </a:t>
            </a:r>
            <a:r>
              <a:rPr lang="en-US" dirty="0"/>
              <a:t>due to fibrosis in subcutaneous tissue as the ulcer heals.</a:t>
            </a:r>
          </a:p>
          <a:p>
            <a:pPr algn="just"/>
            <a:r>
              <a:rPr lang="en-US" sz="3600" b="1" dirty="0">
                <a:solidFill>
                  <a:srgbClr val="C00000"/>
                </a:solidFill>
              </a:rPr>
              <a:t>2-  Central blue zone</a:t>
            </a:r>
            <a:r>
              <a:rPr lang="en-US" dirty="0"/>
              <a:t> of thin multilayered non </a:t>
            </a:r>
            <a:r>
              <a:rPr lang="en-US" dirty="0" err="1"/>
              <a:t>cornified</a:t>
            </a:r>
            <a:r>
              <a:rPr lang="en-US" dirty="0"/>
              <a:t>   epithelium growing over granulation tissue from the periphery.</a:t>
            </a:r>
          </a:p>
          <a:p>
            <a:pPr algn="just"/>
            <a:r>
              <a:rPr lang="en-US" sz="3600" b="1" dirty="0">
                <a:solidFill>
                  <a:srgbClr val="C00000"/>
                </a:solidFill>
              </a:rPr>
              <a:t>3-  Inner red zone</a:t>
            </a:r>
            <a:r>
              <a:rPr lang="en-US" sz="3600" dirty="0"/>
              <a:t> </a:t>
            </a:r>
            <a:r>
              <a:rPr lang="en-US" dirty="0"/>
              <a:t>of single layer of growing epithelium cell which appeared red due to granulation tissue.</a:t>
            </a:r>
          </a:p>
          <a:p>
            <a:pPr algn="just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D6D9CA-D37A-8545-ACF6-C1004D86D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633" y="4426138"/>
            <a:ext cx="3721981" cy="2112475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51352"/>
      </p:ext>
    </p:extLst>
  </p:cSld>
  <p:clrMapOvr>
    <a:masterClrMapping/>
  </p:clrMapOvr>
  <p:transition spd="slow" advTm="3513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4D302-BB3D-BC40-9BFC-367BF0538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3465"/>
            <a:ext cx="7886700" cy="82990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Clinical examination of an ulcer.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DE9AC2-868F-0C40-A6ED-BA35C5C64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506" y="993366"/>
            <a:ext cx="8540498" cy="5557822"/>
          </a:xfrm>
        </p:spPr>
        <p:txBody>
          <a:bodyPr/>
          <a:lstStyle/>
          <a:p>
            <a:pPr>
              <a:buFont typeface="Wingdings" pitchFamily="2" charset="2"/>
              <a:buChar char="§薜䀡蒐䀡"/>
            </a:pPr>
            <a:r>
              <a:rPr lang="en-US" sz="3600" b="1" dirty="0">
                <a:solidFill>
                  <a:srgbClr val="C00000"/>
                </a:solidFill>
              </a:rPr>
              <a:t> History</a:t>
            </a:r>
          </a:p>
          <a:p>
            <a:pPr>
              <a:buFont typeface="Wingdings" pitchFamily="2" charset="2"/>
              <a:buChar char="ü薜䀡蒐䀡"/>
            </a:pPr>
            <a:r>
              <a:rPr lang="en-US" b="1" dirty="0"/>
              <a:t> </a:t>
            </a:r>
            <a:r>
              <a:rPr lang="en-US" sz="3200" b="1" dirty="0"/>
              <a:t>Mode of onset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 Duration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 Pain – its time of onset , progress, severity.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 Discharge from ulcer.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 History suggestive of associated diseases/ treatment history.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35768"/>
      </p:ext>
    </p:extLst>
  </p:cSld>
  <p:clrMapOvr>
    <a:masterClrMapping/>
  </p:clrMapOvr>
  <p:transition spd="slow" advTm="2295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762" y="226338"/>
            <a:ext cx="8930238" cy="5950626"/>
          </a:xfrm>
        </p:spPr>
        <p:txBody>
          <a:bodyPr>
            <a:normAutofit/>
          </a:bodyPr>
          <a:lstStyle/>
          <a:p>
            <a:pPr algn="just"/>
            <a:r>
              <a:rPr lang="en-US" sz="4000" b="1" dirty="0">
                <a:solidFill>
                  <a:schemeClr val="accent1"/>
                </a:solidFill>
                <a:latin typeface="+mj-lt"/>
              </a:rPr>
              <a:t>Ulcer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dirty="0">
                <a:latin typeface="+mj-lt"/>
              </a:rPr>
              <a:t>is defined as persistent breach in the continuity  of skin surface or mucous membrane due to molecular death of cell usually with superadded infection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76D910-5317-6847-A4CC-A1862FC70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63" y="2338811"/>
            <a:ext cx="8198415" cy="4312971"/>
          </a:xfrm>
          <a:prstGeom prst="rect">
            <a:avLst/>
          </a:prstGeom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88676"/>
      </p:ext>
    </p:extLst>
  </p:cSld>
  <p:clrMapOvr>
    <a:masterClrMapping/>
  </p:clrMapOvr>
  <p:transition spd="slow" advTm="2587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513983-7170-2A4C-B0D3-A9758B9A4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079" y="440099"/>
            <a:ext cx="8477627" cy="621168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薜䀡蒐䀡"/>
            </a:pPr>
            <a:r>
              <a:rPr lang="en-US" sz="3200" b="1" dirty="0">
                <a:solidFill>
                  <a:srgbClr val="C00000"/>
                </a:solidFill>
              </a:rPr>
              <a:t>Local examination of ulcer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3200" b="1" dirty="0">
                <a:solidFill>
                  <a:schemeClr val="accent1"/>
                </a:solidFill>
              </a:rPr>
              <a:t>Inspection</a:t>
            </a:r>
            <a:r>
              <a:rPr lang="en-US" b="1" dirty="0"/>
              <a:t> </a:t>
            </a:r>
          </a:p>
          <a:p>
            <a:pPr>
              <a:buFont typeface="Wingdings" pitchFamily="2" charset="2"/>
              <a:buChar char="ü薜䀡蒐䀡"/>
            </a:pPr>
            <a:r>
              <a:rPr lang="en-US" b="1" dirty="0"/>
              <a:t> </a:t>
            </a:r>
            <a:r>
              <a:rPr lang="en-US" sz="3200" b="1" dirty="0"/>
              <a:t>Site of ulcer.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Size and shape of ulcer.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 Number of ulcer.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 Margin whether regular , irregular, well-defined/ ill-defined.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Edge of ulcer.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Floor of ulcer.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 Discharge from the ulcer bed.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Surrounding areas.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 Inspection of the entire part/ limb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98916"/>
      </p:ext>
    </p:extLst>
  </p:cSld>
  <p:clrMapOvr>
    <a:masterClrMapping/>
  </p:clrMapOvr>
  <p:transition spd="slow" advTm="4916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C46569-3B77-8343-9951-ABD94A9C7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39" y="339504"/>
            <a:ext cx="8676237" cy="5985347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II .  </a:t>
            </a:r>
            <a:r>
              <a:rPr lang="en-US" sz="3500" b="1" dirty="0">
                <a:solidFill>
                  <a:schemeClr val="accent1"/>
                </a:solidFill>
              </a:rPr>
              <a:t>Palpation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 Tenderness and temperature over the edge, base and margin.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 Edge and margin palpation for induration.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 Palpation of the base for induration and fixity.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Depth of the ulcer.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Bleeding on palpation 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Palpation of deeper structures.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Examination of adjacent joint for mobility.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Examination of regional lymph node is essential.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Examination of peripheral pulses is also essential.</a:t>
            </a:r>
          </a:p>
          <a:p>
            <a:pPr>
              <a:buFont typeface="Wingdings" pitchFamily="2" charset="2"/>
              <a:buChar char="ü薜䀡蒐䀡"/>
            </a:pPr>
            <a:r>
              <a:rPr lang="en-US" sz="3200" b="1" dirty="0"/>
              <a:t>Examination of varicosed veins in standing position. 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05869"/>
      </p:ext>
    </p:extLst>
  </p:cSld>
  <p:clrMapOvr>
    <a:masterClrMapping/>
  </p:clrMapOvr>
  <p:transition spd="slow" advTm="4054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F7D7E2-8BB6-5B41-9BC8-6D4BF6252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079" y="125742"/>
            <a:ext cx="8387030" cy="6199109"/>
          </a:xfrm>
        </p:spPr>
        <p:txBody>
          <a:bodyPr/>
          <a:lstStyle/>
          <a:p>
            <a:pPr>
              <a:buFont typeface="Wingdings" pitchFamily="2" charset="2"/>
              <a:buChar char="§薜䀡蒐䀡"/>
            </a:pPr>
            <a:r>
              <a:rPr lang="en-US" sz="3600" b="1" dirty="0">
                <a:solidFill>
                  <a:srgbClr val="C00000"/>
                </a:solidFill>
              </a:rPr>
              <a:t>Systemic examination</a:t>
            </a:r>
            <a:r>
              <a:rPr lang="en-US" dirty="0"/>
              <a:t> </a:t>
            </a:r>
          </a:p>
          <a:p>
            <a:pPr algn="just">
              <a:buFont typeface="Wingdings" pitchFamily="2" charset="2"/>
              <a:buChar char="ü薜䀡蒐䀡"/>
            </a:pPr>
            <a:r>
              <a:rPr lang="en-US" dirty="0"/>
              <a:t> </a:t>
            </a:r>
            <a:r>
              <a:rPr lang="en-US" sz="3200" dirty="0"/>
              <a:t>Examination of cardiovascular system for evidence of heart failure , murmur and atrial fibrillation.</a:t>
            </a:r>
          </a:p>
          <a:p>
            <a:pPr algn="just">
              <a:buFont typeface="Wingdings" pitchFamily="2" charset="2"/>
              <a:buChar char="ü薜䀡蒐䀡"/>
            </a:pPr>
            <a:r>
              <a:rPr lang="en-US" sz="3200" dirty="0"/>
              <a:t>Examination of the abdomen for splenomegaly, hepatomegaly and ascites.</a:t>
            </a:r>
          </a:p>
          <a:p>
            <a:pPr algn="just">
              <a:buFont typeface="Wingdings" pitchFamily="2" charset="2"/>
              <a:buChar char="ü薜䀡蒐䀡"/>
            </a:pPr>
            <a:r>
              <a:rPr lang="en-US" sz="3200" dirty="0"/>
              <a:t> Examination of spine for any </a:t>
            </a:r>
            <a:r>
              <a:rPr lang="en-US" sz="3200" dirty="0" err="1"/>
              <a:t>gibbus</a:t>
            </a:r>
            <a:r>
              <a:rPr lang="en-US" sz="3200" dirty="0"/>
              <a:t>, </a:t>
            </a:r>
            <a:r>
              <a:rPr lang="en-US" sz="3200" dirty="0" err="1"/>
              <a:t>paraspinal</a:t>
            </a:r>
            <a:r>
              <a:rPr lang="en-US" sz="3200" dirty="0"/>
              <a:t> spasm, movement .</a:t>
            </a:r>
          </a:p>
          <a:p>
            <a:pPr algn="just">
              <a:buFont typeface="Wingdings" pitchFamily="2" charset="2"/>
              <a:buChar char="ü薜䀡蒐䀡"/>
            </a:pPr>
            <a:r>
              <a:rPr lang="en-US" sz="3200" dirty="0"/>
              <a:t> Examination of neurological system like  sensation and muscle power. 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78317"/>
      </p:ext>
    </p:extLst>
  </p:cSld>
  <p:clrMapOvr>
    <a:masterClrMapping/>
  </p:clrMapOvr>
  <p:transition spd="slow" advTm="3452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EF65F5-421C-C946-A222-DC1BE524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3" y="113169"/>
            <a:ext cx="7886700" cy="85505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Investigations for an ulcer.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A0DC7C-D7AD-4245-9936-BF53FBB2F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44" y="968219"/>
            <a:ext cx="8676301" cy="563326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薜䀡蒐䀡"/>
            </a:pPr>
            <a:r>
              <a:rPr lang="en-US" sz="3200" b="1" dirty="0"/>
              <a:t>Study of discharge : culture and sensitivity, AFB study, cytology.</a:t>
            </a:r>
          </a:p>
          <a:p>
            <a:pPr algn="just">
              <a:buFont typeface="Wingdings" pitchFamily="2" charset="2"/>
              <a:buChar char="§薜䀡蒐䀡"/>
            </a:pPr>
            <a:r>
              <a:rPr lang="en-US" sz="3200" b="1" dirty="0"/>
              <a:t>Edge biopsy: Biopsy is taken from the edge because edge contains multiplying cells. </a:t>
            </a:r>
          </a:p>
          <a:p>
            <a:pPr algn="just">
              <a:buFont typeface="Wingdings" pitchFamily="2" charset="2"/>
              <a:buChar char="§薜䀡蒐䀡"/>
            </a:pPr>
            <a:r>
              <a:rPr lang="en-US" sz="3200" b="1" dirty="0"/>
              <a:t> X – ray of the part to look for periostitis/ osteomyelitis.</a:t>
            </a:r>
          </a:p>
          <a:p>
            <a:pPr algn="just">
              <a:buFont typeface="Wingdings" pitchFamily="2" charset="2"/>
              <a:buChar char="§薜䀡蒐䀡"/>
            </a:pPr>
            <a:r>
              <a:rPr lang="en-US" sz="3200" b="1" dirty="0"/>
              <a:t> FNAC of the lymph node.</a:t>
            </a:r>
          </a:p>
          <a:p>
            <a:pPr algn="just">
              <a:buFont typeface="Wingdings" pitchFamily="2" charset="2"/>
              <a:buChar char="§薜䀡蒐䀡"/>
            </a:pPr>
            <a:r>
              <a:rPr lang="en-US" sz="3200" b="1" dirty="0"/>
              <a:t>Chest X – ray, Mantoux test is suspected case of tuberculous ulcer. 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5375"/>
      </p:ext>
    </p:extLst>
  </p:cSld>
  <p:clrMapOvr>
    <a:masterClrMapping/>
  </p:clrMapOvr>
  <p:transition spd="slow" advTm="3912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EACF6-3853-8A49-91F4-E65F794D8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68"/>
            <a:ext cx="7886700" cy="54069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Management of an Ulcer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2357D4-47CB-514F-B90C-9351030A4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465" y="653860"/>
            <a:ext cx="8764257" cy="6204139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薜䀡蒐䀡"/>
            </a:pPr>
            <a:r>
              <a:rPr lang="en-US" b="1" dirty="0"/>
              <a:t>Cause should be found and treated.</a:t>
            </a:r>
          </a:p>
          <a:p>
            <a:pPr>
              <a:buFont typeface="Wingdings" pitchFamily="2" charset="2"/>
              <a:buChar char="§薜䀡蒐䀡"/>
            </a:pPr>
            <a:r>
              <a:rPr lang="en-US" b="1" dirty="0"/>
              <a:t> Correct the deficiencies like anemia, protein and vitamin deficiencies.</a:t>
            </a:r>
          </a:p>
          <a:p>
            <a:pPr>
              <a:buFont typeface="Wingdings" pitchFamily="2" charset="2"/>
              <a:buChar char="§薜䀡蒐䀡"/>
            </a:pPr>
            <a:r>
              <a:rPr lang="en-US" b="1" dirty="0"/>
              <a:t>Transfuse blood if required,</a:t>
            </a:r>
          </a:p>
          <a:p>
            <a:pPr>
              <a:buFont typeface="Wingdings" pitchFamily="2" charset="2"/>
              <a:buChar char="§薜䀡蒐䀡"/>
            </a:pPr>
            <a:r>
              <a:rPr lang="en-US" b="1" dirty="0"/>
              <a:t> Control of pain.</a:t>
            </a:r>
          </a:p>
          <a:p>
            <a:pPr>
              <a:buFont typeface="Wingdings" pitchFamily="2" charset="2"/>
              <a:buChar char="§薜䀡蒐䀡"/>
            </a:pPr>
            <a:r>
              <a:rPr lang="en-US" b="1" dirty="0"/>
              <a:t> Investigate properly.</a:t>
            </a:r>
          </a:p>
          <a:p>
            <a:pPr>
              <a:buFont typeface="Wingdings" pitchFamily="2" charset="2"/>
              <a:buChar char="§薜䀡蒐䀡"/>
            </a:pPr>
            <a:r>
              <a:rPr lang="en-US" b="1" dirty="0"/>
              <a:t> Control of infection and give rest to the part.</a:t>
            </a:r>
          </a:p>
          <a:p>
            <a:pPr>
              <a:buFont typeface="Wingdings" pitchFamily="2" charset="2"/>
              <a:buChar char="§薜䀡蒐䀡"/>
            </a:pPr>
            <a:r>
              <a:rPr lang="en-US" b="1" dirty="0"/>
              <a:t>Care of the ulcer by debridement, ulcer cleaning,and dressing is done.</a:t>
            </a:r>
          </a:p>
          <a:p>
            <a:pPr>
              <a:buFont typeface="Wingdings" pitchFamily="2" charset="2"/>
              <a:buChar char="§薜䀡蒐䀡"/>
            </a:pPr>
            <a:r>
              <a:rPr lang="en-US" b="1" dirty="0"/>
              <a:t>Remove the exuberant granulation tissue.</a:t>
            </a:r>
          </a:p>
          <a:p>
            <a:pPr>
              <a:buFont typeface="Wingdings" pitchFamily="2" charset="2"/>
              <a:buChar char="§薜䀡蒐䀡"/>
            </a:pPr>
            <a:r>
              <a:rPr lang="en-US" b="1" dirty="0"/>
              <a:t>Topical antibiotics for infected ulcer only.</a:t>
            </a:r>
          </a:p>
          <a:p>
            <a:pPr>
              <a:buFont typeface="Wingdings" pitchFamily="2" charset="2"/>
              <a:buChar char="§薜䀡蒐䀡"/>
            </a:pPr>
            <a:r>
              <a:rPr lang="en-US" b="1" dirty="0"/>
              <a:t>Once granulate, defect is closed with secondary suturing, skin graft, flaps.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62567"/>
      </p:ext>
    </p:extLst>
  </p:cSld>
  <p:clrMapOvr>
    <a:masterClrMapping/>
  </p:clrMapOvr>
  <p:transition spd="slow" advTm="4458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2F7022-49E3-B849-BC89-6D28B539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3465"/>
            <a:ext cx="7886700" cy="62871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Causes of chronic non – healing Ulcer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4DAF8B-BD80-0E41-B2EC-9C2E7E9B5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76" y="917921"/>
            <a:ext cx="8399604" cy="555782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薜䀡蒐䀡"/>
            </a:pPr>
            <a:r>
              <a:rPr lang="en-US" b="1" dirty="0"/>
              <a:t> Recurrent infection</a:t>
            </a:r>
          </a:p>
          <a:p>
            <a:pPr>
              <a:buFont typeface="Wingdings" pitchFamily="2" charset="2"/>
              <a:buChar char="Ø薜䀡蒐䀡"/>
            </a:pPr>
            <a:r>
              <a:rPr lang="en-US" b="1" dirty="0"/>
              <a:t> Trauma.</a:t>
            </a:r>
          </a:p>
          <a:p>
            <a:pPr>
              <a:buFont typeface="Wingdings" pitchFamily="2" charset="2"/>
              <a:buChar char="Ø薜䀡蒐䀡"/>
            </a:pPr>
            <a:r>
              <a:rPr lang="en-US" b="1" dirty="0"/>
              <a:t> Absence of rest.</a:t>
            </a:r>
          </a:p>
          <a:p>
            <a:pPr>
              <a:buFont typeface="Wingdings" pitchFamily="2" charset="2"/>
              <a:buChar char="Ø薜䀡蒐䀡"/>
            </a:pPr>
            <a:r>
              <a:rPr lang="en-US" b="1" dirty="0"/>
              <a:t>Poor blood supply and malnutrition </a:t>
            </a:r>
          </a:p>
          <a:p>
            <a:pPr>
              <a:buFont typeface="Wingdings" pitchFamily="2" charset="2"/>
              <a:buChar char="Ø薜䀡蒐䀡"/>
            </a:pPr>
            <a:r>
              <a:rPr lang="en-US" b="1" dirty="0"/>
              <a:t> Hypoxia.</a:t>
            </a:r>
          </a:p>
          <a:p>
            <a:pPr>
              <a:buFont typeface="Wingdings" pitchFamily="2" charset="2"/>
              <a:buChar char="Ø薜䀡蒐䀡"/>
            </a:pPr>
            <a:r>
              <a:rPr lang="en-US" b="1" dirty="0"/>
              <a:t> Edema of the area.</a:t>
            </a:r>
          </a:p>
          <a:p>
            <a:pPr>
              <a:buFont typeface="Wingdings" pitchFamily="2" charset="2"/>
              <a:buChar char="Ø薜䀡蒐䀡"/>
            </a:pPr>
            <a:r>
              <a:rPr lang="en-US" b="1" dirty="0"/>
              <a:t>Loss of sensation.</a:t>
            </a:r>
          </a:p>
          <a:p>
            <a:pPr>
              <a:buFont typeface="Wingdings" pitchFamily="2" charset="2"/>
              <a:buChar char="Ø薜䀡蒐䀡"/>
            </a:pPr>
            <a:r>
              <a:rPr lang="en-US" b="1" dirty="0"/>
              <a:t>Malignancy and immunosuppression.</a:t>
            </a:r>
          </a:p>
          <a:p>
            <a:pPr>
              <a:buFont typeface="Wingdings" pitchFamily="2" charset="2"/>
              <a:buChar char="Ø薜䀡蒐䀡"/>
            </a:pPr>
            <a:r>
              <a:rPr lang="en-US" b="1" dirty="0"/>
              <a:t> Specific cause like tuberculosis </a:t>
            </a:r>
          </a:p>
          <a:p>
            <a:pPr>
              <a:buFont typeface="Wingdings" pitchFamily="2" charset="2"/>
              <a:buChar char="Ø薜䀡蒐䀡"/>
            </a:pPr>
            <a:r>
              <a:rPr lang="en-US" b="1" dirty="0"/>
              <a:t> Fibrosis.</a:t>
            </a:r>
          </a:p>
          <a:p>
            <a:pPr>
              <a:buFont typeface="Wingdings" pitchFamily="2" charset="2"/>
              <a:buChar char="Ø薜䀡蒐䀡"/>
            </a:pPr>
            <a:r>
              <a:rPr lang="en-US" b="1" dirty="0"/>
              <a:t> Periostitis or osteomyelitis  of the underlying bone.</a:t>
            </a:r>
          </a:p>
          <a:p>
            <a:pPr>
              <a:buFont typeface="Wingdings" pitchFamily="2" charset="2"/>
              <a:buChar char="Ø薜䀡蒐䀡"/>
            </a:pPr>
            <a:endParaRPr lang="en-US" b="1" dirty="0"/>
          </a:p>
          <a:p>
            <a:pPr>
              <a:buFont typeface="Wingdings" pitchFamily="2" charset="2"/>
              <a:buChar char="Ø薜䀡蒐䀡"/>
            </a:pPr>
            <a:endParaRPr lang="en-US" b="1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76044"/>
      </p:ext>
    </p:extLst>
  </p:cSld>
  <p:clrMapOvr>
    <a:masterClrMapping/>
  </p:clrMapOvr>
  <p:transition spd="slow" advTm="4210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1188"/>
            <a:ext cx="7886700" cy="804753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</a:rPr>
              <a:t>Investigations</a:t>
            </a:r>
            <a:endParaRPr lang="en-IN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5941"/>
            <a:ext cx="8520820" cy="551940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j-lt"/>
              </a:rPr>
              <a:t>General</a:t>
            </a:r>
            <a:r>
              <a:rPr lang="en-US" sz="2800" b="1" dirty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-</a:t>
            </a:r>
            <a:r>
              <a:rPr lang="en-US" sz="2800" b="1" dirty="0">
                <a:latin typeface="+mj-lt"/>
              </a:rPr>
              <a:t>CBC: </a:t>
            </a:r>
            <a:r>
              <a:rPr lang="en-US" sz="2800" b="1" dirty="0" err="1">
                <a:latin typeface="+mj-lt"/>
              </a:rPr>
              <a:t>Hb</a:t>
            </a:r>
            <a:r>
              <a:rPr lang="en-US" sz="2800" b="1" dirty="0">
                <a:latin typeface="+mj-lt"/>
              </a:rPr>
              <a:t>, WBC and differential for anemia        and chronic infection.</a:t>
            </a:r>
          </a:p>
          <a:p>
            <a:pPr>
              <a:buNone/>
            </a:pPr>
            <a:r>
              <a:rPr lang="en-US" sz="2800" b="1" dirty="0">
                <a:latin typeface="+mj-lt"/>
              </a:rPr>
              <a:t>        -Blood sugar, Blood urea, Urine for sugar and protein</a:t>
            </a:r>
          </a:p>
          <a:p>
            <a:pPr>
              <a:buNone/>
            </a:pPr>
            <a:r>
              <a:rPr lang="en-US" sz="2800" b="1" dirty="0">
                <a:latin typeface="+mj-lt"/>
              </a:rPr>
              <a:t>        -CXR &amp; ECG</a:t>
            </a:r>
          </a:p>
          <a:p>
            <a:r>
              <a:rPr lang="en-US" sz="3200" b="1" dirty="0">
                <a:solidFill>
                  <a:srgbClr val="C00000"/>
                </a:solidFill>
                <a:latin typeface="+mj-lt"/>
              </a:rPr>
              <a:t>Specific</a:t>
            </a:r>
            <a:r>
              <a:rPr lang="en-US" sz="3600" b="1" dirty="0">
                <a:latin typeface="+mj-lt"/>
              </a:rPr>
              <a:t> -</a:t>
            </a:r>
            <a:r>
              <a:rPr lang="en-US" sz="2800" b="1" dirty="0">
                <a:latin typeface="+mj-lt"/>
              </a:rPr>
              <a:t>study of discharge, swab for smear , culture and sensitivity, AFB study, cytology.</a:t>
            </a:r>
          </a:p>
          <a:p>
            <a:pPr>
              <a:buNone/>
            </a:pPr>
            <a:r>
              <a:rPr lang="en-US" sz="2800" b="1" dirty="0">
                <a:latin typeface="+mj-lt"/>
              </a:rPr>
              <a:t>      - 4  quadrants  edge biopsy</a:t>
            </a:r>
          </a:p>
          <a:p>
            <a:pPr>
              <a:buNone/>
            </a:pPr>
            <a:r>
              <a:rPr lang="en-US" sz="2800" b="1" dirty="0">
                <a:latin typeface="+mj-lt"/>
              </a:rPr>
              <a:t>      -X-ray of  part to look for periostitis/osteomyelitis. The </a:t>
            </a:r>
          </a:p>
          <a:p>
            <a:pPr>
              <a:buNone/>
            </a:pPr>
            <a:r>
              <a:rPr lang="en-US" sz="2800" b="1" dirty="0">
                <a:latin typeface="+mj-lt"/>
              </a:rPr>
              <a:t>      -FNAC of Lymph nodes.</a:t>
            </a:r>
          </a:p>
          <a:p>
            <a:pPr>
              <a:buNone/>
            </a:pPr>
            <a:r>
              <a:rPr lang="en-US" sz="2800" b="1" dirty="0">
                <a:latin typeface="+mj-lt"/>
              </a:rPr>
              <a:t>      -Doppler study.</a:t>
            </a:r>
            <a:endParaRPr lang="en-IN" sz="2800" b="1" dirty="0">
              <a:latin typeface="+mj-lt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2273"/>
      </p:ext>
    </p:extLst>
  </p:cSld>
  <p:clrMapOvr>
    <a:masterClrMapping/>
  </p:clrMapOvr>
  <p:transition spd="slow" advTm="2945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/>
          </p:cNvSpPr>
          <p:nvPr>
            <p:ph type="title"/>
          </p:nvPr>
        </p:nvSpPr>
        <p:spPr>
          <a:xfrm>
            <a:off x="457198" y="352080"/>
            <a:ext cx="8508247" cy="28040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4000" b="1" u="sng" dirty="0">
                <a:solidFill>
                  <a:srgbClr val="FF0000"/>
                </a:solidFill>
                <a:latin typeface="+mn-lt"/>
              </a:rPr>
              <a:t>SINUS</a:t>
            </a:r>
            <a:r>
              <a:rPr lang="en-US" sz="2800" b="1" u="sng" dirty="0">
                <a:solidFill>
                  <a:srgbClr val="FF0000"/>
                </a:solidFill>
                <a:latin typeface="+mn-lt"/>
              </a:rPr>
              <a:t>: </a:t>
            </a:r>
            <a:r>
              <a:rPr lang="en-US" sz="2800" b="1" dirty="0">
                <a:solidFill>
                  <a:schemeClr val="tx1"/>
                </a:solidFill>
              </a:rPr>
              <a:t>Blind track lined by granulation tissue leading from epithelial surface down into the tissues.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/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Latin: Hollow (or) a bay 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u="sng" dirty="0">
                <a:latin typeface="+mn-lt"/>
              </a:rPr>
              <a:t/>
            </a:r>
            <a:br>
              <a:rPr lang="en-US" sz="2800" b="1" u="sng" dirty="0">
                <a:latin typeface="+mn-lt"/>
              </a:rPr>
            </a:br>
            <a:endParaRPr lang="ar-IQ" sz="28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108" y="3344753"/>
            <a:ext cx="8262684" cy="335732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薜䀡蒐䀡"/>
            </a:pP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Causes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  <a:p>
            <a:pPr>
              <a:buFont typeface="Wingdings" pitchFamily="2" charset="2"/>
              <a:buChar char="Ø薜䀡蒐䀡"/>
            </a:pP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Congenial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b="1" dirty="0" err="1"/>
              <a:t>preauricular</a:t>
            </a:r>
            <a:r>
              <a:rPr lang="en-US" b="1" dirty="0"/>
              <a:t> sinus.</a:t>
            </a:r>
          </a:p>
          <a:p>
            <a:pPr>
              <a:buFont typeface="Wingdings" pitchFamily="2" charset="2"/>
              <a:buChar char="Ø薜䀡蒐䀡"/>
            </a:pPr>
            <a:r>
              <a:rPr lang="en-US" sz="3200" b="1" dirty="0">
                <a:solidFill>
                  <a:srgbClr val="C00000"/>
                </a:solidFill>
              </a:rPr>
              <a:t> Acquired :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pilonidal</a:t>
            </a:r>
            <a:r>
              <a:rPr lang="en-US" sz="2800" b="1" dirty="0">
                <a:solidFill>
                  <a:schemeClr val="tx1"/>
                </a:solidFill>
              </a:rPr>
              <a:t> sinus, median mental sinus, </a:t>
            </a:r>
            <a:r>
              <a:rPr lang="en-US" sz="2800" b="1" dirty="0" err="1">
                <a:solidFill>
                  <a:schemeClr val="tx1"/>
                </a:solidFill>
              </a:rPr>
              <a:t>actinomycosis</a:t>
            </a:r>
            <a:r>
              <a:rPr lang="en-US" sz="2800" b="1" dirty="0">
                <a:solidFill>
                  <a:schemeClr val="tx1"/>
                </a:solidFill>
              </a:rPr>
              <a:t>, chronic </a:t>
            </a:r>
            <a:r>
              <a:rPr lang="en-US" sz="2800" b="1" dirty="0" err="1">
                <a:solidFill>
                  <a:schemeClr val="tx1"/>
                </a:solidFill>
              </a:rPr>
              <a:t>osteomylitis</a:t>
            </a:r>
            <a:r>
              <a:rPr lang="en-US" b="1" dirty="0"/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6E7AC5-5D9D-6142-BF5C-C5C36134D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688" y="1483762"/>
            <a:ext cx="2000500" cy="186099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00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9712">
        <p14:honeycomb/>
      </p:transition>
    </mc:Choice>
    <mc:Fallback>
      <p:transition spd="slow" advTm="397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15F4098-737A-C347-8CD5-EF33E63D8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641287"/>
            <a:ext cx="3868340" cy="1039876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</a:rPr>
              <a:t>Preauricular</a:t>
            </a:r>
            <a:r>
              <a:rPr lang="en-US" sz="2800" dirty="0">
                <a:solidFill>
                  <a:srgbClr val="C00000"/>
                </a:solidFill>
              </a:rPr>
              <a:t> Sinus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26BE6D74-16BF-CF45-810F-F00C5F9AE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641287"/>
            <a:ext cx="3887391" cy="1039876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</a:rPr>
              <a:t>Pilonidal</a:t>
            </a:r>
            <a:r>
              <a:rPr lang="en-US" sz="2800" dirty="0">
                <a:solidFill>
                  <a:srgbClr val="C00000"/>
                </a:solidFill>
              </a:rPr>
              <a:t> Sinus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F58069FB-ACA3-0442-9E7C-506B8EAE444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891386" y="2238218"/>
            <a:ext cx="4099208" cy="3709405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xmlns="" id="{E2FA4771-7D2C-3449-A827-F9AFC7F969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30238" y="2238218"/>
            <a:ext cx="3868737" cy="3709405"/>
          </a:xfrm>
          <a:prstGeom prst="rect">
            <a:avLst/>
          </a:prstGeom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91552"/>
      </p:ext>
    </p:extLst>
  </p:cSld>
  <p:clrMapOvr>
    <a:masterClrMapping/>
  </p:clrMapOvr>
  <p:transition spd="slow" advTm="1234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377228" y="50298"/>
            <a:ext cx="7836536" cy="867624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rgbClr val="C00000"/>
                </a:solidFill>
                <a:latin typeface="+mn-lt"/>
              </a:rPr>
              <a:t>FISTULA</a:t>
            </a:r>
            <a:r>
              <a:rPr lang="en-US" sz="4000" b="1" u="sng" dirty="0">
                <a:solidFill>
                  <a:srgbClr val="C00000"/>
                </a:solidFill>
                <a:latin typeface="Baskerville Old Face" panose="02020602080505020303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228" y="917922"/>
            <a:ext cx="8462475" cy="583445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32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ABNORMAL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communication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between lumen of one viscus and lumen of another </a:t>
            </a:r>
            <a:r>
              <a:rPr lang="en-US" sz="3200" b="1" dirty="0">
                <a:solidFill>
                  <a:srgbClr val="FF0000"/>
                </a:solidFill>
              </a:rPr>
              <a:t>(INTERNAL FISTULA) </a:t>
            </a:r>
            <a:endParaRPr lang="en-US" sz="3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                            (or)</a:t>
            </a:r>
          </a:p>
          <a:p>
            <a:pPr algn="just">
              <a:buFont typeface="Wingdings" pitchFamily="2" charset="2"/>
              <a:buChar char="§薜䀡蒐䀡"/>
            </a:pPr>
            <a:r>
              <a:rPr lang="en-US" sz="2800" b="1" dirty="0">
                <a:solidFill>
                  <a:schemeClr val="tx1"/>
                </a:solidFill>
              </a:rPr>
              <a:t>    </a:t>
            </a:r>
            <a:r>
              <a:rPr lang="en-US" sz="3200" b="1" dirty="0">
                <a:solidFill>
                  <a:schemeClr val="tx1"/>
                </a:solidFill>
              </a:rPr>
              <a:t>between lumen of one hollow viscus to the</a:t>
            </a:r>
            <a:endParaRPr lang="en-US" sz="3200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FF0000"/>
                </a:solidFill>
              </a:rPr>
              <a:t>    </a:t>
            </a:r>
            <a:r>
              <a:rPr lang="en-US" sz="3200" b="1" dirty="0">
                <a:solidFill>
                  <a:schemeClr val="tx1"/>
                </a:solidFill>
              </a:rPr>
              <a:t>exterior</a:t>
            </a:r>
            <a:r>
              <a:rPr lang="en-US" sz="3200" b="1" dirty="0">
                <a:solidFill>
                  <a:srgbClr val="FF0000"/>
                </a:solidFill>
              </a:rPr>
              <a:t> (EXTERNAL FISTULA)</a:t>
            </a:r>
          </a:p>
          <a:p>
            <a:pPr marL="0" indent="0" algn="just">
              <a:buNone/>
            </a:pPr>
            <a:r>
              <a:rPr lang="en-US" sz="2800" b="1" dirty="0">
                <a:solidFill>
                  <a:srgbClr val="FF0000"/>
                </a:solidFill>
              </a:rPr>
              <a:t>                            </a:t>
            </a:r>
            <a:r>
              <a:rPr lang="en-US" sz="2800" b="1" dirty="0">
                <a:solidFill>
                  <a:schemeClr val="tx1"/>
                </a:solidFill>
              </a:rPr>
              <a:t>(or)</a:t>
            </a:r>
          </a:p>
          <a:p>
            <a:pPr algn="just">
              <a:buFont typeface="Wingdings" pitchFamily="2" charset="2"/>
              <a:buChar char="§薜䀡蒐䀡"/>
            </a:pPr>
            <a:r>
              <a:rPr lang="en-US" sz="2800" b="1" dirty="0">
                <a:solidFill>
                  <a:schemeClr val="tx1"/>
                </a:solidFill>
              </a:rPr>
              <a:t>  </a:t>
            </a:r>
            <a:r>
              <a:rPr lang="en-US" sz="3200" b="1" dirty="0">
                <a:solidFill>
                  <a:schemeClr val="tx1"/>
                </a:solidFill>
              </a:rPr>
              <a:t> between any two vessels</a:t>
            </a:r>
          </a:p>
          <a:p>
            <a:pPr marL="0" indent="0" algn="just">
              <a:buNone/>
            </a:pPr>
            <a:endParaRPr lang="en-US" sz="32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chemeClr val="accent1"/>
                </a:solidFill>
              </a:rPr>
              <a:t>Fistula: latin: flute or a pipe </a:t>
            </a:r>
          </a:p>
          <a:p>
            <a:pPr marL="0" indent="0" algn="just"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D44A63-FBAC-254F-934F-C91EF636C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49" y="3860294"/>
            <a:ext cx="2904654" cy="2783943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6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7063">
        <p14:honeycomb/>
      </p:transition>
    </mc:Choice>
    <mc:Fallback>
      <p:transition spd="slow" advTm="37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79" y="176040"/>
            <a:ext cx="8791921" cy="1219703"/>
          </a:xfrm>
        </p:spPr>
        <p:txBody>
          <a:bodyPr>
            <a:no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Aharoni" pitchFamily="2" charset="-79"/>
              </a:rPr>
              <a:t>1- Margin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Aharoni" pitchFamily="2" charset="-79"/>
              </a:rPr>
              <a:t>: is the line of junction or demarcation  between the ulcerating and intact skin. Types of margin could be: </a:t>
            </a:r>
            <a:endParaRPr lang="en-IN" sz="3200" dirty="0">
              <a:solidFill>
                <a:schemeClr val="tx1"/>
              </a:solidFill>
              <a:latin typeface="Calibri" panose="020F0502020204030204" pitchFamily="34" charset="0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28" y="2238217"/>
            <a:ext cx="8880004" cy="3747129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ꖜ䀩꒐䀩"/>
            </a:pPr>
            <a:r>
              <a:rPr lang="en-US" sz="3900" b="1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chemeClr val="accent1"/>
                </a:solidFill>
              </a:rPr>
              <a:t>Irregular and ill-defined margin</a:t>
            </a:r>
            <a:r>
              <a:rPr lang="en-US" sz="3200" dirty="0"/>
              <a:t> in growing and spreading ulcer</a:t>
            </a:r>
          </a:p>
          <a:p>
            <a:pPr algn="just">
              <a:buFont typeface="Wingdings" pitchFamily="2" charset="2"/>
              <a:buChar char="§ꖜ䀩꒐䀩"/>
            </a:pPr>
            <a:r>
              <a:rPr lang="en-US" sz="3200" dirty="0">
                <a:solidFill>
                  <a:schemeClr val="accent1"/>
                </a:solidFill>
              </a:rPr>
              <a:t> Regular and well-defined white margin</a:t>
            </a:r>
            <a:r>
              <a:rPr lang="en-US" sz="3200" dirty="0"/>
              <a:t> in chronic non-healing ulcer</a:t>
            </a:r>
          </a:p>
          <a:p>
            <a:pPr algn="just">
              <a:buFont typeface="Wingdings" pitchFamily="2" charset="2"/>
              <a:buChar char="§ꖜ䀩꒐䀩"/>
            </a:pPr>
            <a:r>
              <a:rPr lang="en-US" sz="3200" dirty="0">
                <a:solidFill>
                  <a:schemeClr val="accent1"/>
                </a:solidFill>
              </a:rPr>
              <a:t>  Regular and well-defined margin</a:t>
            </a:r>
            <a:r>
              <a:rPr lang="en-US" sz="3200" dirty="0"/>
              <a:t> with characteristic three zone in healing ulcer</a:t>
            </a:r>
          </a:p>
          <a:p>
            <a:pPr algn="just">
              <a:buNone/>
            </a:pPr>
            <a:endParaRPr lang="en-US" sz="4400" dirty="0"/>
          </a:p>
          <a:p>
            <a:pPr algn="just"/>
            <a:endParaRPr lang="en-IN" sz="4400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00660"/>
      </p:ext>
    </p:extLst>
  </p:cSld>
  <p:clrMapOvr>
    <a:masterClrMapping/>
  </p:clrMapOvr>
  <p:transition spd="slow" advTm="3052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392290"/>
            <a:ext cx="2928958" cy="96500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n-lt"/>
              </a:rPr>
              <a:t>CAUSES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u="sng" dirty="0">
                <a:solidFill>
                  <a:schemeClr val="accent1"/>
                </a:solidFill>
              </a:rPr>
              <a:t>CONGENITAL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</a:rPr>
              <a:t> Branchial fistula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Tracheo-esophageal</a:t>
            </a:r>
            <a:r>
              <a:rPr lang="en-US" b="1" dirty="0">
                <a:solidFill>
                  <a:schemeClr val="tx1"/>
                </a:solidFill>
              </a:rPr>
              <a:t> fistula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</a:rPr>
              <a:t> Umbilical fistula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</a:rPr>
              <a:t> Congenital AV fistula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</a:rPr>
              <a:t> Thyroglossal fistula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870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u="sng" dirty="0">
                <a:solidFill>
                  <a:schemeClr val="accent1"/>
                </a:solidFill>
              </a:rPr>
              <a:t>ACQUIRED</a:t>
            </a:r>
          </a:p>
          <a:p>
            <a:pPr>
              <a:buClr>
                <a:srgbClr val="C00000"/>
              </a:buClr>
              <a:buFont typeface="Wingdings" pitchFamily="2" charset="2"/>
              <a:buChar char="§薜䀡蒐䀡"/>
            </a:pPr>
            <a:r>
              <a:rPr lang="en-US" sz="3200" b="1" dirty="0">
                <a:solidFill>
                  <a:srgbClr val="C00000"/>
                </a:solidFill>
              </a:rPr>
              <a:t>Traumatic</a:t>
            </a:r>
          </a:p>
          <a:p>
            <a:pPr>
              <a:buClr>
                <a:srgbClr val="C00000"/>
              </a:buClr>
              <a:buFont typeface="Wingdings" pitchFamily="2" charset="2"/>
              <a:buChar char="§薜䀡蒐䀡"/>
            </a:pPr>
            <a:r>
              <a:rPr lang="en-US" sz="3200" b="1" dirty="0">
                <a:solidFill>
                  <a:srgbClr val="C00000"/>
                </a:solidFill>
              </a:rPr>
              <a:t>Inflammatory  </a:t>
            </a:r>
          </a:p>
          <a:p>
            <a:pPr>
              <a:buClr>
                <a:srgbClr val="C00000"/>
              </a:buClr>
              <a:buFont typeface="Wingdings" pitchFamily="2" charset="2"/>
              <a:buChar char="§薜䀡蒐䀡"/>
            </a:pPr>
            <a:r>
              <a:rPr lang="en-US" sz="3200" b="1" dirty="0">
                <a:solidFill>
                  <a:srgbClr val="C00000"/>
                </a:solidFill>
              </a:rPr>
              <a:t> Malignancy</a:t>
            </a:r>
          </a:p>
          <a:p>
            <a:pPr>
              <a:buClr>
                <a:srgbClr val="C00000"/>
              </a:buClr>
              <a:buFont typeface="Wingdings" pitchFamily="2" charset="2"/>
              <a:buChar char="§薜䀡蒐䀡"/>
            </a:pPr>
            <a:r>
              <a:rPr lang="en-US" sz="3200" b="1" dirty="0">
                <a:solidFill>
                  <a:srgbClr val="C00000"/>
                </a:solidFill>
              </a:rPr>
              <a:t> Iatrogenic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70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9477">
        <p14:honeycomb/>
      </p:transition>
    </mc:Choice>
    <mc:Fallback>
      <p:transition spd="slow" advTm="294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331357"/>
            <a:ext cx="7143800" cy="110165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n-lt"/>
              </a:rPr>
              <a:t>FISTULA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681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u="sng" dirty="0">
                <a:solidFill>
                  <a:srgbClr val="002060"/>
                </a:solidFill>
              </a:rPr>
              <a:t>EXTERNAL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</a:rPr>
              <a:t>Orocutaneous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</a:rPr>
              <a:t>Enterocutaneous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</a:rPr>
              <a:t>Appendicular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</a:rPr>
              <a:t>Thyroglossal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</a:rPr>
              <a:t>Branchial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769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u="sng" dirty="0">
                <a:solidFill>
                  <a:srgbClr val="002060"/>
                </a:solidFill>
              </a:rPr>
              <a:t>INTERNAL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</a:rPr>
              <a:t>Tracheo-esophageal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chemeClr val="tx1"/>
                </a:solidFill>
              </a:rPr>
              <a:t>Colovesical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</a:rPr>
              <a:t>Rectovesical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</a:rPr>
              <a:t>AVF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</a:rPr>
              <a:t>Cholecystoduodenal</a:t>
            </a: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8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4444">
        <p14:honeycomb/>
      </p:transition>
    </mc:Choice>
    <mc:Fallback>
      <p:transition spd="slow" advTm="344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56" y="188615"/>
            <a:ext cx="7886700" cy="603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+mn-lt"/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792178"/>
            <a:ext cx="8261350" cy="538478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200" b="1" dirty="0">
                <a:solidFill>
                  <a:schemeClr val="accent1"/>
                </a:solidFill>
              </a:rPr>
              <a:t>Usually asymptomatic but when infected manifest as-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Recurrent/ persistent discharge.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Pain.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Constitutional symptoms if any deep seated origin.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3200" b="1" dirty="0"/>
              <a:t>Raised indurated edge, indurated base.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 Often sprouting granulation tissue over the sinus opening.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3200" b="1" dirty="0"/>
              <a:t>Bone thickening in </a:t>
            </a:r>
            <a:r>
              <a:rPr lang="en-US" sz="3200" b="1" dirty="0" err="1"/>
              <a:t>osteomylitis</a:t>
            </a:r>
            <a:r>
              <a:rPr lang="en-US" sz="3200" b="1" dirty="0"/>
              <a:t>.</a:t>
            </a:r>
            <a:endParaRPr lang="en-US" sz="3200" b="1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2157">
        <p14:honeycomb/>
      </p:transition>
    </mc:Choice>
    <mc:Fallback>
      <p:transition spd="slow" advTm="32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17C1DFF-5716-EC42-AE9C-421A7CB4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666436"/>
            <a:ext cx="3868340" cy="829901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</a:rPr>
              <a:t>Thyroglossal</a:t>
            </a:r>
            <a:r>
              <a:rPr lang="en-US" sz="2800" dirty="0">
                <a:solidFill>
                  <a:srgbClr val="C00000"/>
                </a:solidFill>
              </a:rPr>
              <a:t> Fistula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FF5F7DCD-2E45-1941-BC5E-5585B12A22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666436"/>
            <a:ext cx="3887391" cy="829901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Fistula in </a:t>
            </a:r>
            <a:r>
              <a:rPr lang="en-US" sz="2800" dirty="0" err="1">
                <a:solidFill>
                  <a:srgbClr val="C00000"/>
                </a:solidFill>
              </a:rPr>
              <a:t>Ano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E415155F-0D16-394F-8E2C-5E28900756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52080" y="2125050"/>
            <a:ext cx="4146896" cy="3971675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xmlns="" id="{51A4AF02-9AB5-FC47-8AF5-1B7491AD9B9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29149" y="2125051"/>
            <a:ext cx="4285999" cy="3971674"/>
          </a:xfrm>
          <a:prstGeom prst="rect">
            <a:avLst/>
          </a:prstGeom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6812"/>
      </p:ext>
    </p:extLst>
  </p:cSld>
  <p:clrMapOvr>
    <a:masterClrMapping/>
  </p:clrMapOvr>
  <p:transition spd="slow" advTm="1499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65" y="0"/>
            <a:ext cx="7393662" cy="84247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842475"/>
            <a:ext cx="8268783" cy="585960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</a:rPr>
              <a:t>CBP, Blood sugar, Blood urea and s. Protein.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</a:rPr>
              <a:t>Discharge</a:t>
            </a:r>
            <a:r>
              <a:rPr lang="en-US" sz="3200" b="1" dirty="0">
                <a:solidFill>
                  <a:schemeClr val="tx1"/>
                </a:solidFill>
              </a:rPr>
              <a:t> for C/S , AFB, cytology, Gram staining.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Fistulogram</a:t>
            </a:r>
            <a:r>
              <a:rPr lang="en-US" sz="3200" b="1" dirty="0">
                <a:solidFill>
                  <a:schemeClr val="tx1"/>
                </a:solidFill>
              </a:rPr>
              <a:t>/ </a:t>
            </a:r>
            <a:r>
              <a:rPr lang="en-US" sz="3200" b="1" dirty="0" err="1">
                <a:solidFill>
                  <a:srgbClr val="C00000"/>
                </a:solidFill>
              </a:rPr>
              <a:t>sinogram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</a:rPr>
              <a:t>BIOPSY </a:t>
            </a:r>
            <a:r>
              <a:rPr lang="en-US" sz="3200" b="1" dirty="0">
                <a:solidFill>
                  <a:schemeClr val="tx1"/>
                </a:solidFill>
              </a:rPr>
              <a:t>from edge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</a:rPr>
              <a:t> Chest X- ray, X-RAY of the part </a:t>
            </a:r>
            <a:r>
              <a:rPr lang="en-US" sz="3200" b="1" dirty="0">
                <a:solidFill>
                  <a:schemeClr val="tx1"/>
                </a:solidFill>
              </a:rPr>
              <a:t>to rule out osteomyelitis , foreign body.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</a:rPr>
              <a:t>MRI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</a:rPr>
              <a:t>CT </a:t>
            </a:r>
            <a:r>
              <a:rPr lang="en-US" sz="3200" b="1" dirty="0" err="1">
                <a:solidFill>
                  <a:srgbClr val="C00000"/>
                </a:solidFill>
              </a:rPr>
              <a:t>Sinusogram</a:t>
            </a:r>
            <a:endParaRPr lang="en-US" sz="3200" b="1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</a:rPr>
              <a:t>Probing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</a:rPr>
              <a:t>DRE and proctoscopy </a:t>
            </a:r>
            <a:r>
              <a:rPr lang="en-US" sz="3200" b="1" dirty="0"/>
              <a:t>in fistula in </a:t>
            </a:r>
            <a:r>
              <a:rPr lang="en-US" sz="3200" b="1" dirty="0" err="1"/>
              <a:t>ano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A6CA28-9CE5-6543-A2E4-0010CBA69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16" y="4137368"/>
            <a:ext cx="2275941" cy="2476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3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7548">
        <p14:honeycomb/>
      </p:transition>
    </mc:Choice>
    <mc:Fallback>
      <p:transition spd="slow" advTm="375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51690-AF74-3146-AB9D-943DE216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5744"/>
            <a:ext cx="7886700" cy="71673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880515-9115-D04B-8743-04B95C653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68812"/>
            <a:ext cx="8515350" cy="510815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薜䀡蒐䀡"/>
            </a:pPr>
            <a:r>
              <a:rPr lang="en-US" sz="3200" b="1" dirty="0"/>
              <a:t> Treat the cause .</a:t>
            </a:r>
          </a:p>
          <a:p>
            <a:pPr>
              <a:buFont typeface="Wingdings" pitchFamily="2" charset="2"/>
              <a:buChar char="§薜䀡蒐䀡"/>
            </a:pPr>
            <a:r>
              <a:rPr lang="en-US" sz="3200" b="1" dirty="0"/>
              <a:t>Excision of sinus or fistula. </a:t>
            </a:r>
          </a:p>
          <a:p>
            <a:pPr>
              <a:buFont typeface="Wingdings" pitchFamily="2" charset="2"/>
              <a:buChar char="§薜䀡蒐䀡"/>
            </a:pPr>
            <a:r>
              <a:rPr lang="en-US" sz="3200" b="1" dirty="0"/>
              <a:t>Always specimen should be sent for histology.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26687"/>
      </p:ext>
    </p:extLst>
  </p:cSld>
  <p:clrMapOvr>
    <a:masterClrMapping/>
  </p:clrMapOvr>
  <p:transition spd="slow" advTm="2088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7929618" cy="114300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n-lt"/>
              </a:rPr>
              <a:t>Causes for persistence of sinus (or) fistula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1" y="1571612"/>
            <a:ext cx="8143932" cy="491934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900" b="1" dirty="0">
                <a:solidFill>
                  <a:srgbClr val="FF0000"/>
                </a:solidFill>
              </a:rPr>
              <a:t>F</a:t>
            </a:r>
            <a:r>
              <a:rPr lang="en-US" sz="2800" b="1" dirty="0">
                <a:solidFill>
                  <a:schemeClr val="tx1"/>
                </a:solidFill>
              </a:rPr>
              <a:t>oreign body. e.g., suture material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900" b="1" dirty="0">
                <a:solidFill>
                  <a:srgbClr val="FF0000"/>
                </a:solidFill>
              </a:rPr>
              <a:t>R</a:t>
            </a:r>
            <a:r>
              <a:rPr lang="en-US" sz="2800" b="1" dirty="0"/>
              <a:t>adiation</a:t>
            </a:r>
            <a:endParaRPr lang="en-US" sz="28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900" b="1" dirty="0">
                <a:solidFill>
                  <a:srgbClr val="FF0000"/>
                </a:solidFill>
              </a:rPr>
              <a:t>I</a:t>
            </a:r>
            <a:r>
              <a:rPr lang="en-US" sz="2800" b="1" dirty="0">
                <a:solidFill>
                  <a:schemeClr val="tx1"/>
                </a:solidFill>
              </a:rPr>
              <a:t>nfection (  e.g.TB,  and  presence of necrotic tissue underneath. e.g.,</a:t>
            </a:r>
            <a:r>
              <a:rPr lang="en-US" sz="2800" b="1" dirty="0" err="1">
                <a:solidFill>
                  <a:schemeClr val="tx1"/>
                </a:solidFill>
              </a:rPr>
              <a:t>sequestrum</a:t>
            </a:r>
            <a:endParaRPr lang="en-US" sz="28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900" b="1" dirty="0" err="1">
                <a:solidFill>
                  <a:srgbClr val="FF0000"/>
                </a:solidFill>
              </a:rPr>
              <a:t>E</a:t>
            </a:r>
            <a:r>
              <a:rPr lang="en-US" sz="2800" b="1" dirty="0" err="1"/>
              <a:t>pithelialisation</a:t>
            </a:r>
            <a:r>
              <a:rPr lang="en-US" sz="2800" b="1" dirty="0"/>
              <a:t> (or) </a:t>
            </a:r>
            <a:r>
              <a:rPr lang="en-US" sz="4200" b="1" dirty="0" err="1">
                <a:solidFill>
                  <a:srgbClr val="FF0000"/>
                </a:solidFill>
              </a:rPr>
              <a:t>E</a:t>
            </a:r>
            <a:r>
              <a:rPr lang="en-US" sz="2800" b="1" dirty="0" err="1"/>
              <a:t>ndothelisation</a:t>
            </a:r>
            <a:r>
              <a:rPr lang="en-US" sz="2800" b="1" dirty="0"/>
              <a:t> of the track. e.g., AVF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900" b="1" dirty="0">
                <a:solidFill>
                  <a:srgbClr val="FF0000"/>
                </a:solidFill>
              </a:rPr>
              <a:t>N</a:t>
            </a:r>
            <a:r>
              <a:rPr lang="en-US" sz="2800" b="1" dirty="0"/>
              <a:t>eoplasm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900" b="1" dirty="0">
                <a:solidFill>
                  <a:srgbClr val="FF0000"/>
                </a:solidFill>
              </a:rPr>
              <a:t>D</a:t>
            </a:r>
            <a:r>
              <a:rPr lang="en-US" sz="2800" b="1" dirty="0">
                <a:solidFill>
                  <a:schemeClr val="tx1"/>
                </a:solidFill>
              </a:rPr>
              <a:t>istal obstruction. e.g., faecal (or) </a:t>
            </a:r>
            <a:r>
              <a:rPr lang="en-US" sz="2800" b="1" dirty="0" err="1">
                <a:solidFill>
                  <a:schemeClr val="tx1"/>
                </a:solidFill>
              </a:rPr>
              <a:t>biliary</a:t>
            </a:r>
            <a:r>
              <a:rPr lang="en-US" sz="2800" b="1" dirty="0">
                <a:solidFill>
                  <a:schemeClr val="tx1"/>
                </a:solidFill>
              </a:rPr>
              <a:t> fistula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200" b="1" dirty="0">
                <a:solidFill>
                  <a:srgbClr val="FF0000"/>
                </a:solidFill>
              </a:rPr>
              <a:t>S</a:t>
            </a:r>
            <a:r>
              <a:rPr lang="en-US" sz="2800" b="1" dirty="0">
                <a:solidFill>
                  <a:schemeClr val="tx1"/>
                </a:solidFill>
              </a:rPr>
              <a:t>epsis &amp; </a:t>
            </a:r>
            <a:r>
              <a:rPr lang="en-US" sz="4200" b="1" dirty="0">
                <a:solidFill>
                  <a:srgbClr val="FF0000"/>
                </a:solidFill>
              </a:rPr>
              <a:t>S</a:t>
            </a:r>
            <a:r>
              <a:rPr lang="en-US" sz="2800" b="1" dirty="0">
                <a:solidFill>
                  <a:schemeClr val="tx1"/>
                </a:solidFill>
              </a:rPr>
              <a:t>teroid</a:t>
            </a:r>
          </a:p>
          <a:p>
            <a:pPr algn="ctr">
              <a:buNone/>
            </a:pPr>
            <a:r>
              <a:rPr lang="en-US" sz="4300" b="1" dirty="0"/>
              <a:t>*Always remember </a:t>
            </a:r>
            <a:r>
              <a:rPr lang="en-US" sz="4300" b="1" dirty="0">
                <a:solidFill>
                  <a:srgbClr val="FF0000"/>
                </a:solidFill>
              </a:rPr>
              <a:t>FRIENDS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                                                                     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1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42131">
        <p14:honeycomb/>
      </p:transition>
    </mc:Choice>
    <mc:Fallback>
      <p:transition spd="slow" advTm="421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29E2D2-F85D-114A-AADF-64DDBCDB3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88" y="402376"/>
            <a:ext cx="8801980" cy="6161386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+mn-lt"/>
                <a:cs typeface="Aharoni" pitchFamily="2" charset="-79"/>
              </a:rPr>
              <a:t>2-Edge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Aharoni" pitchFamily="2" charset="-79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Aharoni" pitchFamily="2" charset="-79"/>
              </a:rPr>
              <a:t> is the part of ulcer which connects floor to the margin. Different edges are:</a:t>
            </a:r>
          </a:p>
          <a:p>
            <a:endParaRPr lang="en-US" sz="2800" dirty="0">
              <a:solidFill>
                <a:schemeClr val="tx1"/>
              </a:solidFill>
              <a:latin typeface="+mn-lt"/>
              <a:cs typeface="Aharoni" pitchFamily="2" charset="-79"/>
            </a:endParaRPr>
          </a:p>
          <a:p>
            <a:pPr>
              <a:buFont typeface="Wingdings" pitchFamily="2" charset="2"/>
              <a:buChar char="§ꖜ䀩꒐䀩"/>
            </a:pPr>
            <a:r>
              <a:rPr lang="en-US" sz="3200" b="1" dirty="0">
                <a:solidFill>
                  <a:schemeClr val="accent1"/>
                </a:solidFill>
                <a:cs typeface="Aharoni" pitchFamily="2" charset="-79"/>
              </a:rPr>
              <a:t> Slopping edge:</a:t>
            </a:r>
            <a:r>
              <a:rPr lang="en-US" dirty="0">
                <a:cs typeface="Aharoni" pitchFamily="2" charset="-79"/>
              </a:rPr>
              <a:t> seen in healing ulcer and venous ulcer.</a:t>
            </a:r>
          </a:p>
          <a:p>
            <a:pPr>
              <a:buFont typeface="Wingdings" pitchFamily="2" charset="2"/>
              <a:buChar char="§ꖜ䀩꒐䀩"/>
            </a:pPr>
            <a:r>
              <a:rPr lang="en-US" sz="3200" b="1" dirty="0">
                <a:solidFill>
                  <a:schemeClr val="accent1"/>
                </a:solidFill>
                <a:cs typeface="Aharoni" pitchFamily="2" charset="-79"/>
              </a:rPr>
              <a:t> Undermined edge:</a:t>
            </a:r>
            <a:r>
              <a:rPr lang="en-US" dirty="0">
                <a:cs typeface="Aharoni" pitchFamily="2" charset="-79"/>
              </a:rPr>
              <a:t> seen in tuberculous ulcer.</a:t>
            </a:r>
          </a:p>
          <a:p>
            <a:pPr>
              <a:buFont typeface="Wingdings" pitchFamily="2" charset="2"/>
              <a:buChar char="§ꖜ䀩꒐䀩"/>
            </a:pPr>
            <a:r>
              <a:rPr lang="en-US" sz="3200" b="1" dirty="0">
                <a:solidFill>
                  <a:schemeClr val="accent1"/>
                </a:solidFill>
                <a:cs typeface="Aharoni" pitchFamily="2" charset="-79"/>
              </a:rPr>
              <a:t>Punched out ulcer:</a:t>
            </a:r>
            <a:r>
              <a:rPr lang="en-US" dirty="0">
                <a:cs typeface="Aharoni" pitchFamily="2" charset="-79"/>
              </a:rPr>
              <a:t> seen in syphilitic ulcer and trophic ulcer.</a:t>
            </a:r>
          </a:p>
          <a:p>
            <a:pPr>
              <a:buFont typeface="Wingdings" pitchFamily="2" charset="2"/>
              <a:buChar char="§ꖜ䀩꒐䀩"/>
            </a:pPr>
            <a:r>
              <a:rPr lang="en-US" sz="3200" b="1" dirty="0">
                <a:solidFill>
                  <a:schemeClr val="accent1"/>
                </a:solidFill>
                <a:cs typeface="Aharoni" pitchFamily="2" charset="-79"/>
              </a:rPr>
              <a:t>Raised and beaded edge : </a:t>
            </a:r>
            <a:r>
              <a:rPr lang="en-US" dirty="0">
                <a:cs typeface="Aharoni" pitchFamily="2" charset="-79"/>
              </a:rPr>
              <a:t>seen in rodent ulcer of basal cell carcinoma.</a:t>
            </a:r>
          </a:p>
          <a:p>
            <a:pPr>
              <a:buFont typeface="Wingdings" pitchFamily="2" charset="2"/>
              <a:buChar char="§ꖜ䀩꒐䀩"/>
            </a:pPr>
            <a:r>
              <a:rPr lang="en-US" sz="3200" b="1" dirty="0">
                <a:solidFill>
                  <a:schemeClr val="accent1"/>
                </a:solidFill>
                <a:cs typeface="Aharoni" pitchFamily="2" charset="-79"/>
              </a:rPr>
              <a:t>Everted edge: </a:t>
            </a:r>
            <a:r>
              <a:rPr lang="en-US" dirty="0">
                <a:cs typeface="Aharoni" pitchFamily="2" charset="-79"/>
              </a:rPr>
              <a:t>seen in squamous cell carcinoma and in any carcinomatous ulcer.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0757"/>
      </p:ext>
    </p:extLst>
  </p:cSld>
  <p:clrMapOvr>
    <a:masterClrMapping/>
  </p:clrMapOvr>
  <p:transition spd="slow" advTm="4458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B96843-3D7F-A54C-A287-564BD054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24" y="113169"/>
            <a:ext cx="7886700" cy="6790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Ulcer Edges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4BC1E08-65FE-2F43-991D-F4BE8C2D0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69406" y="943070"/>
            <a:ext cx="6639208" cy="5469802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54110"/>
      </p:ext>
    </p:extLst>
  </p:cSld>
  <p:clrMapOvr>
    <a:masterClrMapping/>
  </p:clrMapOvr>
  <p:transition spd="slow" advTm="1741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90990" y="138317"/>
            <a:ext cx="8399604" cy="716733"/>
          </a:xfrm>
        </p:spPr>
        <p:txBody>
          <a:bodyPr/>
          <a:lstStyle/>
          <a:p>
            <a:pPr algn="just"/>
            <a:r>
              <a:rPr lang="en-US" sz="3600" b="1" dirty="0">
                <a:solidFill>
                  <a:srgbClr val="FF0000"/>
                </a:solidFill>
              </a:rPr>
              <a:t>3- Floor</a:t>
            </a:r>
            <a:r>
              <a:rPr lang="en-US" dirty="0">
                <a:latin typeface="+mn-lt"/>
              </a:rPr>
              <a:t>:</a:t>
            </a:r>
            <a:r>
              <a:rPr lang="en-US" sz="3600" b="1" dirty="0">
                <a:latin typeface="+mn-lt"/>
              </a:rPr>
              <a:t> is the exposed part of an ulcer.</a:t>
            </a:r>
            <a:endParaRPr lang="ar-SA" sz="3600" b="1" dirty="0">
              <a:latin typeface="+mn-lt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89208" y="855050"/>
            <a:ext cx="8563069" cy="5872178"/>
          </a:xfrm>
        </p:spPr>
        <p:txBody>
          <a:bodyPr>
            <a:noAutofit/>
          </a:bodyPr>
          <a:lstStyle/>
          <a:p>
            <a:pPr algn="just"/>
            <a:r>
              <a:rPr lang="en-US" sz="3200" b="1" dirty="0">
                <a:solidFill>
                  <a:schemeClr val="accent1"/>
                </a:solidFill>
              </a:rPr>
              <a:t>Floor of the ulcer may contain granulation tissue, discharge or slough </a:t>
            </a:r>
          </a:p>
          <a:p>
            <a:pPr algn="just">
              <a:buFont typeface="Arial" panose="020B0604020202020204" pitchFamily="34" charset="0"/>
              <a:buChar char="•ꖜ䀩꒐䀩"/>
            </a:pPr>
            <a:r>
              <a:rPr lang="en-US" b="1" dirty="0">
                <a:solidFill>
                  <a:srgbClr val="C00000"/>
                </a:solidFill>
              </a:rPr>
              <a:t>granulation tissue:</a:t>
            </a:r>
            <a:r>
              <a:rPr lang="en-US" dirty="0"/>
              <a:t> is highly cellular and vascular tissue formed as a result of body response to control infection and promote healing. It maybe healthy (red), unhealthy (  pale) and hypertrophic or exuberant.</a:t>
            </a:r>
            <a:endParaRPr lang="en-US" b="1" dirty="0">
              <a:solidFill>
                <a:schemeClr val="accent1"/>
              </a:solidFill>
            </a:endParaRPr>
          </a:p>
          <a:p>
            <a:pPr algn="just">
              <a:buFont typeface="Arial" panose="020B0604020202020204" pitchFamily="34" charset="0"/>
              <a:buChar char="•ꖜ䀩꒐䀩"/>
            </a:pPr>
            <a:r>
              <a:rPr lang="en-US" b="1" dirty="0">
                <a:solidFill>
                  <a:srgbClr val="C00000"/>
                </a:solidFill>
              </a:rPr>
              <a:t>Discharge:</a:t>
            </a:r>
            <a:r>
              <a:rPr lang="en-US" dirty="0"/>
              <a:t> (serous, sanguineous, purulent, greenish, yellowish or sulphur granules).</a:t>
            </a:r>
          </a:p>
          <a:p>
            <a:pPr algn="just">
              <a:buFont typeface="Arial" panose="020B0604020202020204" pitchFamily="34" charset="0"/>
              <a:buChar char="•ꖜ䀩꒐䀩"/>
            </a:pPr>
            <a:r>
              <a:rPr lang="en-US" b="1" dirty="0">
                <a:solidFill>
                  <a:srgbClr val="C00000"/>
                </a:solidFill>
              </a:rPr>
              <a:t>Slough: </a:t>
            </a:r>
            <a:r>
              <a:rPr lang="en-US" b="1" dirty="0"/>
              <a:t> </a:t>
            </a:r>
            <a:r>
              <a:rPr lang="en-US" dirty="0"/>
              <a:t>is moist dead tissue which is not yet separated from the floor of ulcer.</a:t>
            </a:r>
          </a:p>
          <a:p>
            <a:pPr algn="just">
              <a:buFont typeface="Arial" panose="020B0604020202020204" pitchFamily="34" charset="0"/>
              <a:buChar char="•ꖜ䀩꒐䀩"/>
            </a:pPr>
            <a:r>
              <a:rPr lang="en-US" dirty="0"/>
              <a:t> </a:t>
            </a:r>
            <a:r>
              <a:rPr lang="en-US" sz="3600" dirty="0">
                <a:solidFill>
                  <a:srgbClr val="C00000"/>
                </a:solidFill>
              </a:rPr>
              <a:t>4-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Base</a:t>
            </a:r>
            <a:r>
              <a:rPr lang="en-US" sz="3200" b="1" dirty="0"/>
              <a:t> : is the part on which ulcer rests. It may be bone or soft tissue.</a:t>
            </a:r>
          </a:p>
          <a:p>
            <a:pPr algn="just">
              <a:buFontTx/>
              <a:buChar char="-"/>
            </a:pPr>
            <a:endParaRPr lang="en-US" sz="3200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726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38479" y="129318"/>
            <a:ext cx="7620000" cy="81713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Granulation Tissues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0" name="عنصر نائب للمحتوى 9"/>
          <p:cNvSpPr>
            <a:spLocks noGrp="1"/>
          </p:cNvSpPr>
          <p:nvPr>
            <p:ph idx="1"/>
          </p:nvPr>
        </p:nvSpPr>
        <p:spPr>
          <a:xfrm>
            <a:off x="2113384" y="4077072"/>
            <a:ext cx="3466728" cy="2323728"/>
          </a:xfrm>
        </p:spPr>
        <p:txBody>
          <a:bodyPr/>
          <a:lstStyle/>
          <a:p>
            <a:endParaRPr lang="ar-SA" dirty="0"/>
          </a:p>
        </p:txBody>
      </p:sp>
      <p:pic>
        <p:nvPicPr>
          <p:cNvPr id="1028" name="Picture 4" descr="C:\Users\pc\Downloads\IMG_0901.PNG"/>
          <p:cNvPicPr>
            <a:picLocks noChangeAspect="1" noChangeArrowheads="1"/>
          </p:cNvPicPr>
          <p:nvPr/>
        </p:nvPicPr>
        <p:blipFill>
          <a:blip r:embed="rId4" cstate="print"/>
          <a:srcRect l="16401" t="9051" r="15000" b="58400"/>
          <a:stretch>
            <a:fillRect/>
          </a:stretch>
        </p:blipFill>
        <p:spPr bwMode="auto">
          <a:xfrm>
            <a:off x="539552" y="1143000"/>
            <a:ext cx="3384376" cy="2737520"/>
          </a:xfrm>
          <a:prstGeom prst="rect">
            <a:avLst/>
          </a:prstGeom>
          <a:noFill/>
        </p:spPr>
      </p:pic>
      <p:pic>
        <p:nvPicPr>
          <p:cNvPr id="3" name="Picture 2" descr="C:\Users\pc\Downloads\IMG_0902.PNG"/>
          <p:cNvPicPr>
            <a:picLocks noChangeAspect="1" noChangeArrowheads="1"/>
          </p:cNvPicPr>
          <p:nvPr/>
        </p:nvPicPr>
        <p:blipFill>
          <a:blip r:embed="rId5" cstate="print"/>
          <a:srcRect l="5201" t="8001" b="41600"/>
          <a:stretch>
            <a:fillRect/>
          </a:stretch>
        </p:blipFill>
        <p:spPr bwMode="auto">
          <a:xfrm>
            <a:off x="4427984" y="1370594"/>
            <a:ext cx="3240360" cy="2509926"/>
          </a:xfrm>
          <a:prstGeom prst="rect">
            <a:avLst/>
          </a:prstGeom>
          <a:noFill/>
        </p:spPr>
      </p:pic>
      <p:pic>
        <p:nvPicPr>
          <p:cNvPr id="7" name="Picture 2" descr="C:\Users\pc\Downloads\IMG_0910.PNG"/>
          <p:cNvPicPr>
            <a:picLocks noChangeAspect="1" noChangeArrowheads="1"/>
          </p:cNvPicPr>
          <p:nvPr/>
        </p:nvPicPr>
        <p:blipFill>
          <a:blip r:embed="rId6" cstate="print"/>
          <a:srcRect l="7000" t="8253" r="25801" b="46199"/>
          <a:stretch>
            <a:fillRect/>
          </a:stretch>
        </p:blipFill>
        <p:spPr bwMode="auto">
          <a:xfrm>
            <a:off x="2113385" y="4077072"/>
            <a:ext cx="3783942" cy="2780928"/>
          </a:xfrm>
          <a:prstGeom prst="rect">
            <a:avLst/>
          </a:prstGeom>
          <a:noFill/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02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CD44BD-873F-2743-BED9-A84435623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020"/>
            <a:ext cx="7886700" cy="70415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Different Discharges in an ulcer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D8C7F-BCE1-7946-916B-DC1A4D8A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505" y="1244851"/>
            <a:ext cx="8175845" cy="4932112"/>
          </a:xfrm>
        </p:spPr>
        <p:txBody>
          <a:bodyPr/>
          <a:lstStyle/>
          <a:p>
            <a:pPr algn="just">
              <a:buFont typeface="Wingdings" pitchFamily="2" charset="2"/>
              <a:buChar char="§ꖜ䀩꒐䀩"/>
            </a:pPr>
            <a:r>
              <a:rPr lang="en-US" b="1" dirty="0">
                <a:solidFill>
                  <a:schemeClr val="accent1"/>
                </a:solidFill>
              </a:rPr>
              <a:t>Serous</a:t>
            </a:r>
            <a:r>
              <a:rPr lang="en-US" b="1" dirty="0"/>
              <a:t> : in healing ulcer</a:t>
            </a:r>
          </a:p>
          <a:p>
            <a:pPr algn="just">
              <a:buFont typeface="Wingdings" pitchFamily="2" charset="2"/>
              <a:buChar char="§ꖜ䀩꒐䀩"/>
            </a:pPr>
            <a:r>
              <a:rPr lang="en-US" b="1" dirty="0">
                <a:solidFill>
                  <a:schemeClr val="accent1"/>
                </a:solidFill>
              </a:rPr>
              <a:t>Purulent</a:t>
            </a:r>
            <a:r>
              <a:rPr lang="en-US" b="1" dirty="0"/>
              <a:t> : in infected ulcer.</a:t>
            </a:r>
          </a:p>
          <a:p>
            <a:pPr algn="just">
              <a:buFont typeface="Wingdings" pitchFamily="2" charset="2"/>
              <a:buChar char="üꖜ䀩꒐䀩"/>
            </a:pPr>
            <a:r>
              <a:rPr lang="en-US" b="1" dirty="0"/>
              <a:t> Staphylococci: yellowish and creamy.</a:t>
            </a:r>
          </a:p>
          <a:p>
            <a:pPr algn="just">
              <a:buFont typeface="Wingdings" pitchFamily="2" charset="2"/>
              <a:buChar char="üꖜ䀩꒐䀩"/>
            </a:pPr>
            <a:r>
              <a:rPr lang="en-US" b="1" dirty="0"/>
              <a:t>Streptococci: bloody and opalescent.</a:t>
            </a:r>
          </a:p>
          <a:p>
            <a:pPr algn="just">
              <a:buFont typeface="Wingdings" pitchFamily="2" charset="2"/>
              <a:buChar char="üꖜ䀩꒐䀩"/>
            </a:pPr>
            <a:r>
              <a:rPr lang="en-US" b="1" dirty="0"/>
              <a:t>Pseudomonas : greenish color due to </a:t>
            </a:r>
            <a:r>
              <a:rPr lang="en-US" b="1" dirty="0" err="1"/>
              <a:t>pseudocyanin</a:t>
            </a:r>
            <a:endParaRPr lang="en-US" b="1" dirty="0"/>
          </a:p>
          <a:p>
            <a:pPr algn="just">
              <a:buFont typeface="Wingdings" pitchFamily="2" charset="2"/>
              <a:buChar char="§ꖜ䀩꒐䀩"/>
            </a:pP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Sero</a:t>
            </a:r>
            <a:r>
              <a:rPr lang="en-US" b="1" dirty="0">
                <a:solidFill>
                  <a:schemeClr val="accent1"/>
                </a:solidFill>
              </a:rPr>
              <a:t>- purulent.</a:t>
            </a:r>
          </a:p>
          <a:p>
            <a:pPr algn="just">
              <a:buFont typeface="Wingdings" pitchFamily="2" charset="2"/>
              <a:buChar char="§ꖜ䀩꒐䀩"/>
            </a:pPr>
            <a:r>
              <a:rPr lang="en-US" b="1" dirty="0" err="1">
                <a:solidFill>
                  <a:schemeClr val="accent1"/>
                </a:solidFill>
              </a:rPr>
              <a:t>Sero</a:t>
            </a:r>
            <a:r>
              <a:rPr lang="en-US" b="1" dirty="0">
                <a:solidFill>
                  <a:schemeClr val="accent1"/>
                </a:solidFill>
              </a:rPr>
              <a:t>- </a:t>
            </a:r>
            <a:r>
              <a:rPr lang="en-US" b="1" dirty="0" err="1">
                <a:solidFill>
                  <a:schemeClr val="accent1"/>
                </a:solidFill>
              </a:rPr>
              <a:t>sanguinous</a:t>
            </a:r>
            <a:endParaRPr lang="en-US" b="1" dirty="0">
              <a:solidFill>
                <a:schemeClr val="accent1"/>
              </a:solidFill>
            </a:endParaRPr>
          </a:p>
          <a:p>
            <a:pPr algn="just">
              <a:buFont typeface="Wingdings" pitchFamily="2" charset="2"/>
              <a:buChar char="§ꖜ䀩꒐䀩"/>
            </a:pPr>
            <a:r>
              <a:rPr lang="en-US" b="1" dirty="0">
                <a:solidFill>
                  <a:schemeClr val="accent1"/>
                </a:solidFill>
              </a:rPr>
              <a:t> Serous with sulphur granules: </a:t>
            </a:r>
            <a:r>
              <a:rPr lang="en-US" b="1" dirty="0" err="1"/>
              <a:t>actinomycosis</a:t>
            </a:r>
            <a:r>
              <a:rPr lang="en-US" b="1" dirty="0"/>
              <a:t>.</a:t>
            </a:r>
          </a:p>
          <a:p>
            <a:pPr algn="just">
              <a:buFont typeface="Wingdings" pitchFamily="2" charset="2"/>
              <a:buChar char="§ꖜ䀩꒐䀩"/>
            </a:pPr>
            <a:r>
              <a:rPr lang="en-US" b="1" dirty="0">
                <a:solidFill>
                  <a:schemeClr val="accent1"/>
                </a:solidFill>
              </a:rPr>
              <a:t>Yellowish</a:t>
            </a:r>
            <a:r>
              <a:rPr lang="en-US" b="1" dirty="0"/>
              <a:t>: Tuberculous ulcer.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83288"/>
      </p:ext>
    </p:extLst>
  </p:cSld>
  <p:clrMapOvr>
    <a:masterClrMapping/>
  </p:clrMapOvr>
  <p:transition spd="slow" advTm="3309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DEA38C-C714-9A4A-9DA4-D47ECB8C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16" y="238912"/>
            <a:ext cx="7886700" cy="603564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Classifications of Ulcer.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3495FE-445C-D649-B0AE-7DD725ACA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016" y="1081386"/>
            <a:ext cx="8449964" cy="533148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ꖜ䀩꒐䀩"/>
            </a:pPr>
            <a:endParaRPr lang="en-US" sz="4400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§ꖜ䀩꒐䀩"/>
            </a:pPr>
            <a:r>
              <a:rPr lang="en-US" sz="4400" dirty="0">
                <a:solidFill>
                  <a:schemeClr val="accent1"/>
                </a:solidFill>
              </a:rPr>
              <a:t> Clinical Classification.</a:t>
            </a:r>
          </a:p>
          <a:p>
            <a:pPr>
              <a:buFont typeface="Wingdings" pitchFamily="2" charset="2"/>
              <a:buChar char="§ꖜ䀩꒐䀩"/>
            </a:pPr>
            <a:r>
              <a:rPr lang="en-US" sz="4400" dirty="0">
                <a:solidFill>
                  <a:schemeClr val="accent1"/>
                </a:solidFill>
              </a:rPr>
              <a:t> Pathological  Classification.</a:t>
            </a:r>
          </a:p>
          <a:p>
            <a:pPr>
              <a:buFont typeface="Wingdings" pitchFamily="2" charset="2"/>
              <a:buChar char="§ꖜ䀩꒐䀩"/>
            </a:pPr>
            <a:r>
              <a:rPr lang="en-US" sz="4400" dirty="0">
                <a:solidFill>
                  <a:schemeClr val="accent1"/>
                </a:solidFill>
              </a:rPr>
              <a:t> Etiological  Classification.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60756"/>
      </p:ext>
    </p:extLst>
  </p:cSld>
  <p:clrMapOvr>
    <a:masterClrMapping/>
  </p:clrMapOvr>
  <p:transition spd="slow" advTm="1454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 Presentation - Create your first PowerPoint 2010 presentation</Template>
  <TotalTime>2951</TotalTime>
  <Words>1568</Words>
  <Application>Microsoft Office PowerPoint</Application>
  <PresentationFormat>عرض على الشاشة (3:4)‏</PresentationFormat>
  <Paragraphs>222</Paragraphs>
  <Slides>36</Slides>
  <Notes>0</Notes>
  <HiddenSlides>0</HiddenSlides>
  <MMClips>36</MMClips>
  <ScaleCrop>false</ScaleCrop>
  <HeadingPairs>
    <vt:vector size="4" baseType="variant">
      <vt:variant>
        <vt:lpstr>نسق</vt:lpstr>
      </vt:variant>
      <vt:variant>
        <vt:i4>4</vt:i4>
      </vt:variant>
      <vt:variant>
        <vt:lpstr>عناوين الشرائح</vt:lpstr>
      </vt:variant>
      <vt:variant>
        <vt:i4>36</vt:i4>
      </vt:variant>
    </vt:vector>
  </HeadingPairs>
  <TitlesOfParts>
    <vt:vector size="40" baseType="lpstr">
      <vt:lpstr>Office Theme</vt:lpstr>
      <vt:lpstr>1_Office2010_training_template</vt:lpstr>
      <vt:lpstr>Custom Design</vt:lpstr>
      <vt:lpstr>Office2010_training_template</vt:lpstr>
      <vt:lpstr>Ulcer, Sinus&amp; Fistula </vt:lpstr>
      <vt:lpstr>عرض تقديمي في PowerPoint</vt:lpstr>
      <vt:lpstr>1- Margin: is the line of junction or demarcation  between the ulcerating and intact skin. Types of margin could be: </vt:lpstr>
      <vt:lpstr>عرض تقديمي في PowerPoint</vt:lpstr>
      <vt:lpstr>Ulcer Edges</vt:lpstr>
      <vt:lpstr>3- Floor: is the exposed part of an ulcer.</vt:lpstr>
      <vt:lpstr>Granulation Tissues</vt:lpstr>
      <vt:lpstr>Different Discharges in an ulcer</vt:lpstr>
      <vt:lpstr>Classifications of Ulcer.</vt:lpstr>
      <vt:lpstr>1- Clinical Classification </vt:lpstr>
      <vt:lpstr>2- Pathological Classification </vt:lpstr>
      <vt:lpstr>Wagner‘s grading/ classification of ulcer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The natural history of ulcer consists of 3 phases.</vt:lpstr>
      <vt:lpstr>Margins of Healing Ulcer</vt:lpstr>
      <vt:lpstr>Clinical examination of an ulcer.</vt:lpstr>
      <vt:lpstr>عرض تقديمي في PowerPoint</vt:lpstr>
      <vt:lpstr>عرض تقديمي في PowerPoint</vt:lpstr>
      <vt:lpstr>عرض تقديمي في PowerPoint</vt:lpstr>
      <vt:lpstr>Investigations for an ulcer.</vt:lpstr>
      <vt:lpstr>Management of an Ulcer</vt:lpstr>
      <vt:lpstr>Causes of chronic non – healing Ulcer</vt:lpstr>
      <vt:lpstr>Investigations</vt:lpstr>
      <vt:lpstr>SINUS: Blind track lined by granulation tissue leading from epithelial surface down into the tissues.  Latin: Hollow (or) a bay   </vt:lpstr>
      <vt:lpstr>عرض تقديمي في PowerPoint</vt:lpstr>
      <vt:lpstr>FISTULA:</vt:lpstr>
      <vt:lpstr>CAUSES</vt:lpstr>
      <vt:lpstr>FISTULA</vt:lpstr>
      <vt:lpstr>CLINICAL FEATURES</vt:lpstr>
      <vt:lpstr>عرض تقديمي في PowerPoint</vt:lpstr>
      <vt:lpstr>INVESTIGATIONS</vt:lpstr>
      <vt:lpstr>Treatment</vt:lpstr>
      <vt:lpstr>Causes for persistence of sinus (or) fistula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Wounds &amp; Ulcers</dc:title>
  <dc:creator>Dr Ranjeet Patil</dc:creator>
  <cp:lastModifiedBy>DR.Ahmed Saker 2o1O</cp:lastModifiedBy>
  <cp:revision>260</cp:revision>
  <dcterms:created xsi:type="dcterms:W3CDTF">2006-08-16T00:00:00Z</dcterms:created>
  <dcterms:modified xsi:type="dcterms:W3CDTF">2020-05-04T16:53:56Z</dcterms:modified>
</cp:coreProperties>
</file>